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Lst>
  <p:sldSz cy="5715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800">
          <p15:clr>
            <a:srgbClr val="A4A3A4"/>
          </p15:clr>
        </p15:guide>
        <p15:guide id="2" pos="2880">
          <p15:clr>
            <a:srgbClr val="A4A3A4"/>
          </p15:clr>
        </p15:guide>
        <p15:guide id="3" pos="120">
          <p15:clr>
            <a:srgbClr val="9AA0A6"/>
          </p15:clr>
        </p15:guide>
        <p15:guide id="4" orient="horz" pos="3467">
          <p15:clr>
            <a:srgbClr val="9AA0A6"/>
          </p15:clr>
        </p15:guide>
        <p15:guide id="5" pos="5640">
          <p15:clr>
            <a:srgbClr val="9AA0A6"/>
          </p15:clr>
        </p15:guide>
        <p15:guide id="6" orient="horz" pos="143">
          <p15:clr>
            <a:srgbClr val="9AA0A6"/>
          </p15:clr>
        </p15:guide>
        <p15:guide id="7" orient="horz" pos="627">
          <p15:clr>
            <a:srgbClr val="9AA0A6"/>
          </p15:clr>
        </p15:guide>
        <p15:guide id="8" orient="horz" pos="127">
          <p15:clr>
            <a:srgbClr val="9AA0A6"/>
          </p15:clr>
        </p15:guide>
        <p15:guide id="9" orient="horz" pos="1461">
          <p15:clr>
            <a:srgbClr val="9AA0A6"/>
          </p15:clr>
        </p15:guide>
        <p15:guide id="10" orient="horz" pos="2686">
          <p15:clr>
            <a:srgbClr val="9AA0A6"/>
          </p15:clr>
        </p15:guide>
      </p15:sldGuideLst>
    </p:ext>
    <p:ext uri="GoogleSlidesCustomDataVersion2">
      <go:slidesCustomData xmlns:go="http://customooxmlschemas.google.com/" r:id="rId54" roundtripDataSignature="AMtx7mjsOyFy9tAfGY3i1PgTG817VngJtA=="/>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2" name="Jakob Luettgau"/>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800" orient="horz"/>
        <p:guide pos="2880"/>
        <p:guide pos="120"/>
        <p:guide pos="3467" orient="horz"/>
        <p:guide pos="5640"/>
        <p:guide pos="143" orient="horz"/>
        <p:guide pos="627" orient="horz"/>
        <p:guide pos="127" orient="horz"/>
        <p:guide pos="1461" orient="horz"/>
        <p:guide pos="2686"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10" Type="http://schemas.openxmlformats.org/officeDocument/2006/relationships/slide" Target="slides/slide4.xml"/><Relationship Id="rId54" Type="http://customschemas.google.com/relationships/presentationmetadata" Target="meta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2-11-30T21:32:19.759">
    <p:pos x="6000" y="0"/>
    <p:text>reveal step by step</p:text>
    <p:extLst>
      <p:ext uri="{C676402C-5697-4E1C-873F-D02D1690AC5C}">
        <p15:threadingInfo timeZoneBias="0"/>
      </p:ext>
      <p:ext uri="http://customooxmlschemas.google.com/">
        <go:slidesCustomData xmlns:go="http://customooxmlschemas.google.com/" commentPostId="AAAAkmukn9Y"/>
      </p:ext>
    </p:extLst>
  </p:cm>
  <p:cm authorId="0" idx="2" dt="2022-11-30T21:32:19.759">
    <p:pos x="6000" y="0"/>
    <p:text>discuss challenges overlaid with this figure</p:text>
    <p:extLst>
      <p:ext uri="{C676402C-5697-4E1C-873F-D02D1690AC5C}">
        <p15:threadingInfo timeZoneBias="0">
          <p15:parentCm authorId="0" idx="1"/>
        </p15:threadingInfo>
      </p:ext>
      <p:ext uri="http://customooxmlschemas.google.com/">
        <go:slidesCustomData xmlns:go="http://customooxmlschemas.google.com/" commentPostId="AAAAkmukn9c"/>
      </p:ext>
    </p:extLst>
  </p:cm>
</p:cmLst>
</file>

<file path=ppt/media/image1.png>
</file>

<file path=ppt/media/image10.png>
</file>

<file path=ppt/media/image11.png>
</file>

<file path=ppt/media/image13.png>
</file>

<file path=ppt/media/image14.png>
</file>

<file path=ppt/media/image16.png>
</file>

<file path=ppt/media/image17.png>
</file>

<file path=ppt/media/image18.png>
</file>

<file path=ppt/media/image20.png>
</file>

<file path=ppt/media/image23.png>
</file>

<file path=ppt/media/image25.png>
</file>

<file path=ppt/media/image26.png>
</file>

<file path=ppt/media/image27.png>
</file>

<file path=ppt/media/image3.png>
</file>

<file path=ppt/media/image30.png>
</file>

<file path=ppt/media/image32.png>
</file>

<file path=ppt/media/image33.png>
</file>

<file path=ppt/media/image35.png>
</file>

<file path=ppt/media/image36.png>
</file>

<file path=ppt/media/image39.png>
</file>

<file path=ppt/media/image4.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686104"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6858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15: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And on the other hand we have to idneitify the core services and building blocks that are currently often missing or elusive especially for organizations that haven’t been using advanced research infrastructure for decades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16: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a105c21aca_0_14: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9" name="Google Shape;199;g1a105c21aca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a1edf37ddc_0_14: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1" name="Google Shape;211;g1a1edf37ddc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a1edf37ddc_0_160: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0" name="Google Shape;220;g1a1edf37ddc_0_1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5780911600_0_30: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0" name="Google Shape;230;g15780911600_0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a1edf37ddc_0_120: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9" name="Google Shape;239;g1a1edf37ddc_0_1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a1edf37ddc_0_150: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0" name="Google Shape;250;g1a1edf37ddc_0_1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a1edf37ddc_0_108: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9" name="Google Shape;259;g1a1edf37ddc_0_1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a1edf37ddc_0_217: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2" name="Google Shape;272;g1a1edf37ddc_0_2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a1edf37ddc_0_30: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 name="Google Shape;64;g1a1edf37ddc_0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7f6e0dbc31_0_13: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3" name="Google Shape;283;g17f6e0dbc31_0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180607f8cc6_0_39: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2" name="Google Shape;292;g180607f8cc6_0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80607f8cc6_0_55: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1" name="Google Shape;301;g180607f8cc6_0_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80607f8cc6_0_47: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1" name="Google Shape;311;g180607f8cc6_0_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a1edf37ddc_0_265: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1" name="Google Shape;321;g1a1edf37ddc_0_2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17f6e0dbc31_0_4: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2" name="Google Shape;332;g17f6e0dbc31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17f6e0dbc31_0_36: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1" name="Google Shape;341;g17f6e0dbc31_0_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1b03f7a0811_0_1: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6" name="Google Shape;356;g1b03f7a0811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1a1edf37ddc_0_287: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4" name="Google Shape;374;g1a1edf37ddc_0_2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1a1edf37ddc_0_334: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5" name="Google Shape;385;g1a1edf37ddc_0_3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a105c21aca_0_8: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 name="Google Shape;72;g1a105c21aca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1a1edf37ddc_0_346: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6" name="Google Shape;396;g1a1edf37ddc_0_3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1a1edf37ddc_0_358: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9" name="Google Shape;409;g1a1edf37ddc_0_3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1a1edf37ddc_0_276: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2" name="Google Shape;422;g1a1edf37ddc_0_2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17f6e0dbc31_0_19: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3" name="Google Shape;433;g17f6e0dbc31_0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15780911600_0_37: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1" name="Google Shape;441;g15780911600_0_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1a1edf37ddc_0_321: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9" name="Google Shape;449;g1a1edf37ddc_0_3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180607f8cc6_0_11: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9" name="Google Shape;459;g180607f8cc6_0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15780911600_0_62: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3" name="Google Shape;473;g15780911600_0_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1657a369cfc_0_17: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1" name="Google Shape;481;g1657a369cfc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180607f8cc6_0_88: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4" name="Google Shape;494;g180607f8cc6_0_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a1f4e7499c_87_6: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 name="Google Shape;80;g1a1f4e7499c_87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180607f8cc6_0_101: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1" name="Google Shape;521;g180607f8cc6_0_1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180607f8cc6_0_149: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4" name="Google Shape;544;g180607f8cc6_0_1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gff55107310_21_10: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5" name="Google Shape;555;gff55107310_21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15b66485fd5_6_5: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5" name="Google Shape;565;g15b66485fd5_6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ff55107310_21_31: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5" name="Google Shape;575;gff55107310_21_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ff55107310_21_19: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1" name="Google Shape;591;gff55107310_21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 name="Shape 600"/>
        <p:cNvGrpSpPr/>
        <p:nvPr/>
      </p:nvGrpSpPr>
      <p:grpSpPr>
        <a:xfrm>
          <a:off x="0" y="0"/>
          <a:ext cx="0" cy="0"/>
          <a:chOff x="0" y="0"/>
          <a:chExt cx="0" cy="0"/>
        </a:xfrm>
      </p:grpSpPr>
      <p:sp>
        <p:nvSpPr>
          <p:cNvPr id="601" name="Google Shape;601;g15780911600_0_49: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2" name="Google Shape;602;g15780911600_0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15780911600_0_6: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0" name="Google Shape;610;g15780911600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a1f4e7499c_87_21: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4" name="Google Shape;94;g1a1f4e7499c_87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11: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 name="Google Shape;109;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1200"/>
              </a:spcAft>
              <a:buSzPts val="1100"/>
              <a:buNone/>
            </a:pPr>
            <a:r>
              <a:rPr lang="en">
                <a:solidFill>
                  <a:schemeClr val="dk1"/>
                </a:solidFill>
              </a:rPr>
              <a:t>The NSDF pilot supports the </a:t>
            </a:r>
            <a:r>
              <a:rPr b="1" lang="en">
                <a:solidFill>
                  <a:schemeClr val="dk1"/>
                </a:solidFill>
              </a:rPr>
              <a:t>IceCube neutrino observatory</a:t>
            </a:r>
            <a:r>
              <a:rPr lang="en">
                <a:solidFill>
                  <a:schemeClr val="dk1"/>
                </a:solidFill>
              </a:rPr>
              <a:t> and the </a:t>
            </a:r>
            <a:r>
              <a:rPr b="1" lang="en">
                <a:solidFill>
                  <a:schemeClr val="dk1"/>
                </a:solidFill>
              </a:rPr>
              <a:t>XenonNT</a:t>
            </a:r>
            <a:r>
              <a:rPr lang="en">
                <a:solidFill>
                  <a:schemeClr val="dk1"/>
                </a:solidFill>
              </a:rPr>
              <a:t> dark matter detector advances the understanding of the evolution of galaxies and the nature of “dark matter” and “dark energy.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12: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Now with this kind of surface area to countless services.. We end up with a relatively complicated software stack</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But the abstraction that we envision for this is that of an “Entry Node”..</a:t>
            </a:r>
            <a:endParaRPr/>
          </a:p>
          <a:p>
            <a:pPr indent="0" lvl="0" marL="0" rtl="0" algn="l">
              <a:lnSpc>
                <a:spcPct val="100000"/>
              </a:lnSpc>
              <a:spcBef>
                <a:spcPts val="0"/>
              </a:spcBef>
              <a:spcAft>
                <a:spcPts val="0"/>
              </a:spcAft>
              <a:buSzPts val="1100"/>
              <a:buNone/>
            </a:pPr>
            <a:r>
              <a:rPr lang="en"/>
              <a:t>	Which normalizes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13: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 name="Google Shape;153;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14:notes"/>
          <p:cNvSpPr/>
          <p:nvPr>
            <p:ph idx="2" type="sldImg"/>
          </p:nvPr>
        </p:nvSpPr>
        <p:spPr>
          <a:xfrm>
            <a:off x="686100" y="685800"/>
            <a:ext cx="54864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5" name="Google Shape;165;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0"/>
          <p:cNvSpPr txBox="1"/>
          <p:nvPr>
            <p:ph type="ctrTitle"/>
          </p:nvPr>
        </p:nvSpPr>
        <p:spPr>
          <a:xfrm>
            <a:off x="311708" y="827306"/>
            <a:ext cx="8520600" cy="2280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0"/>
          <p:cNvSpPr txBox="1"/>
          <p:nvPr>
            <p:ph idx="1" type="subTitle"/>
          </p:nvPr>
        </p:nvSpPr>
        <p:spPr>
          <a:xfrm>
            <a:off x="311700" y="3149028"/>
            <a:ext cx="8520600" cy="8808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0"/>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29"/>
          <p:cNvSpPr txBox="1"/>
          <p:nvPr>
            <p:ph idx="1" type="body"/>
          </p:nvPr>
        </p:nvSpPr>
        <p:spPr>
          <a:xfrm>
            <a:off x="311700" y="4700639"/>
            <a:ext cx="5998800" cy="6723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5" name="Google Shape;45;p29"/>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30"/>
          <p:cNvSpPr txBox="1"/>
          <p:nvPr>
            <p:ph hasCustomPrompt="1" type="title"/>
          </p:nvPr>
        </p:nvSpPr>
        <p:spPr>
          <a:xfrm>
            <a:off x="311700" y="1229028"/>
            <a:ext cx="8520600" cy="2181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30"/>
          <p:cNvSpPr txBox="1"/>
          <p:nvPr>
            <p:ph idx="1" type="body"/>
          </p:nvPr>
        </p:nvSpPr>
        <p:spPr>
          <a:xfrm>
            <a:off x="311700" y="3502472"/>
            <a:ext cx="8520600" cy="14454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9" name="Google Shape;49;p30"/>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21"/>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21"/>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21"/>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 name="Shape 17"/>
        <p:cNvGrpSpPr/>
        <p:nvPr/>
      </p:nvGrpSpPr>
      <p:grpSpPr>
        <a:xfrm>
          <a:off x="0" y="0"/>
          <a:ext cx="0" cy="0"/>
          <a:chOff x="0" y="0"/>
          <a:chExt cx="0" cy="0"/>
        </a:xfrm>
      </p:grpSpPr>
      <p:sp>
        <p:nvSpPr>
          <p:cNvPr id="18" name="Google Shape;18;p22"/>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sp>
        <p:nvSpPr>
          <p:cNvPr id="20" name="Google Shape;20;p24"/>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1" name="Google Shape;21;p24"/>
          <p:cNvSpPr txBox="1"/>
          <p:nvPr>
            <p:ph idx="1" type="body"/>
          </p:nvPr>
        </p:nvSpPr>
        <p:spPr>
          <a:xfrm>
            <a:off x="180975" y="1016000"/>
            <a:ext cx="4162500" cy="44979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2" name="Google Shape;22;p24"/>
          <p:cNvSpPr txBox="1"/>
          <p:nvPr>
            <p:ph idx="2" type="body"/>
          </p:nvPr>
        </p:nvSpPr>
        <p:spPr>
          <a:xfrm>
            <a:off x="4832400" y="1016000"/>
            <a:ext cx="4130700" cy="44979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3" name="Google Shape;23;p24"/>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 name="Shape 24"/>
        <p:cNvGrpSpPr/>
        <p:nvPr/>
      </p:nvGrpSpPr>
      <p:grpSpPr>
        <a:xfrm>
          <a:off x="0" y="0"/>
          <a:ext cx="0" cy="0"/>
          <a:chOff x="0" y="0"/>
          <a:chExt cx="0" cy="0"/>
        </a:xfrm>
      </p:grpSpPr>
      <p:sp>
        <p:nvSpPr>
          <p:cNvPr id="25" name="Google Shape;25;p23"/>
          <p:cNvSpPr txBox="1"/>
          <p:nvPr>
            <p:ph type="title"/>
          </p:nvPr>
        </p:nvSpPr>
        <p:spPr>
          <a:xfrm>
            <a:off x="311700" y="2389833"/>
            <a:ext cx="8520600" cy="9354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6" name="Google Shape;26;p23"/>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25"/>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9" name="Google Shape;29;p25"/>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228">
          <p15:clr>
            <a:srgbClr val="FA7B17"/>
          </p15:clr>
        </p15:guide>
        <p15:guide id="2" pos="5532">
          <p15:clr>
            <a:srgbClr val="FA7B17"/>
          </p15:clr>
        </p15:guide>
        <p15:guide id="3" orient="horz" pos="253">
          <p15:clr>
            <a:srgbClr val="FA7B17"/>
          </p15:clr>
        </p15:guide>
        <p15:guide id="4" orient="horz" pos="3330">
          <p15:clr>
            <a:srgbClr val="FA7B17"/>
          </p15:clr>
        </p15:guide>
        <p15:guide id="5" pos="2880">
          <p15:clr>
            <a:srgbClr val="FA7B17"/>
          </p15:clr>
        </p15:guide>
        <p15:guide id="6" orient="horz" pos="2057">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26"/>
          <p:cNvSpPr txBox="1"/>
          <p:nvPr>
            <p:ph type="title"/>
          </p:nvPr>
        </p:nvSpPr>
        <p:spPr>
          <a:xfrm>
            <a:off x="180975" y="201083"/>
            <a:ext cx="4391100" cy="6141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2" name="Google Shape;32;p26"/>
          <p:cNvSpPr txBox="1"/>
          <p:nvPr>
            <p:ph idx="1" type="body"/>
          </p:nvPr>
        </p:nvSpPr>
        <p:spPr>
          <a:xfrm>
            <a:off x="180975" y="1016000"/>
            <a:ext cx="4391100" cy="44979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3" name="Google Shape;33;p26"/>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2880">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27"/>
          <p:cNvSpPr txBox="1"/>
          <p:nvPr>
            <p:ph type="title"/>
          </p:nvPr>
        </p:nvSpPr>
        <p:spPr>
          <a:xfrm>
            <a:off x="490250" y="500167"/>
            <a:ext cx="6367800" cy="45453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6" name="Google Shape;36;p27"/>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28"/>
          <p:cNvSpPr/>
          <p:nvPr/>
        </p:nvSpPr>
        <p:spPr>
          <a:xfrm>
            <a:off x="4572000" y="-139"/>
            <a:ext cx="4572000" cy="57150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28"/>
          <p:cNvSpPr txBox="1"/>
          <p:nvPr>
            <p:ph type="title"/>
          </p:nvPr>
        </p:nvSpPr>
        <p:spPr>
          <a:xfrm>
            <a:off x="265500" y="1370194"/>
            <a:ext cx="4045200" cy="16470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0" name="Google Shape;40;p28"/>
          <p:cNvSpPr txBox="1"/>
          <p:nvPr>
            <p:ph idx="1" type="subTitle"/>
          </p:nvPr>
        </p:nvSpPr>
        <p:spPr>
          <a:xfrm>
            <a:off x="265500" y="3114528"/>
            <a:ext cx="4045200" cy="13722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1" name="Google Shape;41;p28"/>
          <p:cNvSpPr txBox="1"/>
          <p:nvPr>
            <p:ph idx="2" type="body"/>
          </p:nvPr>
        </p:nvSpPr>
        <p:spPr>
          <a:xfrm>
            <a:off x="4939500" y="804528"/>
            <a:ext cx="3837000" cy="41058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2" name="Google Shape;42;p28"/>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9"/>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Calibri"/>
              <a:buNone/>
              <a:defRPr b="0" i="0" sz="28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9"/>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Calibri"/>
              <a:buChar char="●"/>
              <a:defRPr b="0" i="0" sz="1800" u="none" cap="none" strike="noStrike">
                <a:solidFill>
                  <a:schemeClr val="dk2"/>
                </a:solidFill>
                <a:latin typeface="Calibri"/>
                <a:ea typeface="Calibri"/>
                <a:cs typeface="Calibri"/>
                <a:sym typeface="Calibri"/>
              </a:defRPr>
            </a:lvl1pPr>
            <a:lvl2pPr indent="-317500" lvl="1" marL="914400" marR="0" rtl="0" algn="l">
              <a:lnSpc>
                <a:spcPct val="115000"/>
              </a:lnSpc>
              <a:spcBef>
                <a:spcPts val="0"/>
              </a:spcBef>
              <a:spcAft>
                <a:spcPts val="0"/>
              </a:spcAft>
              <a:buClr>
                <a:schemeClr val="dk2"/>
              </a:buClr>
              <a:buSzPts val="1400"/>
              <a:buFont typeface="Calibri"/>
              <a:buChar char="○"/>
              <a:defRPr b="0" i="0" sz="1400" u="none" cap="none" strike="noStrike">
                <a:solidFill>
                  <a:schemeClr val="dk2"/>
                </a:solidFill>
                <a:latin typeface="Calibri"/>
                <a:ea typeface="Calibri"/>
                <a:cs typeface="Calibri"/>
                <a:sym typeface="Calibri"/>
              </a:defRPr>
            </a:lvl2pPr>
            <a:lvl3pPr indent="-317500" lvl="2" marL="1371600" marR="0" rtl="0" algn="l">
              <a:lnSpc>
                <a:spcPct val="115000"/>
              </a:lnSpc>
              <a:spcBef>
                <a:spcPts val="0"/>
              </a:spcBef>
              <a:spcAft>
                <a:spcPts val="0"/>
              </a:spcAft>
              <a:buClr>
                <a:schemeClr val="dk2"/>
              </a:buClr>
              <a:buSzPts val="1400"/>
              <a:buFont typeface="Calibri"/>
              <a:buChar char="■"/>
              <a:defRPr b="0" i="0" sz="1400" u="none" cap="none" strike="noStrike">
                <a:solidFill>
                  <a:schemeClr val="dk2"/>
                </a:solidFill>
                <a:latin typeface="Calibri"/>
                <a:ea typeface="Calibri"/>
                <a:cs typeface="Calibri"/>
                <a:sym typeface="Calibri"/>
              </a:defRPr>
            </a:lvl3pPr>
            <a:lvl4pPr indent="-317500" lvl="3" marL="1828800" marR="0" rtl="0" algn="l">
              <a:lnSpc>
                <a:spcPct val="115000"/>
              </a:lnSpc>
              <a:spcBef>
                <a:spcPts val="0"/>
              </a:spcBef>
              <a:spcAft>
                <a:spcPts val="0"/>
              </a:spcAft>
              <a:buClr>
                <a:schemeClr val="dk2"/>
              </a:buClr>
              <a:buSzPts val="1400"/>
              <a:buFont typeface="Calibri"/>
              <a:buChar char="●"/>
              <a:defRPr b="0" i="0" sz="1400" u="none" cap="none" strike="noStrike">
                <a:solidFill>
                  <a:schemeClr val="dk2"/>
                </a:solidFill>
                <a:latin typeface="Calibri"/>
                <a:ea typeface="Calibri"/>
                <a:cs typeface="Calibri"/>
                <a:sym typeface="Calibri"/>
              </a:defRPr>
            </a:lvl4pPr>
            <a:lvl5pPr indent="-317500" lvl="4" marL="2286000" marR="0" rtl="0" algn="l">
              <a:lnSpc>
                <a:spcPct val="115000"/>
              </a:lnSpc>
              <a:spcBef>
                <a:spcPts val="0"/>
              </a:spcBef>
              <a:spcAft>
                <a:spcPts val="0"/>
              </a:spcAft>
              <a:buClr>
                <a:schemeClr val="dk2"/>
              </a:buClr>
              <a:buSzPts val="1400"/>
              <a:buFont typeface="Calibri"/>
              <a:buChar char="○"/>
              <a:defRPr b="0" i="0" sz="1400" u="none" cap="none" strike="noStrike">
                <a:solidFill>
                  <a:schemeClr val="dk2"/>
                </a:solidFill>
                <a:latin typeface="Calibri"/>
                <a:ea typeface="Calibri"/>
                <a:cs typeface="Calibri"/>
                <a:sym typeface="Calibri"/>
              </a:defRPr>
            </a:lvl5pPr>
            <a:lvl6pPr indent="-317500" lvl="5" marL="2743200" marR="0" rtl="0" algn="l">
              <a:lnSpc>
                <a:spcPct val="115000"/>
              </a:lnSpc>
              <a:spcBef>
                <a:spcPts val="0"/>
              </a:spcBef>
              <a:spcAft>
                <a:spcPts val="0"/>
              </a:spcAft>
              <a:buClr>
                <a:schemeClr val="dk2"/>
              </a:buClr>
              <a:buSzPts val="1400"/>
              <a:buFont typeface="Calibri"/>
              <a:buChar char="■"/>
              <a:defRPr b="0" i="0" sz="1400" u="none" cap="none" strike="noStrike">
                <a:solidFill>
                  <a:schemeClr val="dk2"/>
                </a:solidFill>
                <a:latin typeface="Calibri"/>
                <a:ea typeface="Calibri"/>
                <a:cs typeface="Calibri"/>
                <a:sym typeface="Calibri"/>
              </a:defRPr>
            </a:lvl6pPr>
            <a:lvl7pPr indent="-317500" lvl="6" marL="3200400" marR="0" rtl="0" algn="l">
              <a:lnSpc>
                <a:spcPct val="115000"/>
              </a:lnSpc>
              <a:spcBef>
                <a:spcPts val="0"/>
              </a:spcBef>
              <a:spcAft>
                <a:spcPts val="0"/>
              </a:spcAft>
              <a:buClr>
                <a:schemeClr val="dk2"/>
              </a:buClr>
              <a:buSzPts val="1400"/>
              <a:buFont typeface="Calibri"/>
              <a:buChar char="●"/>
              <a:defRPr b="0" i="0" sz="1400" u="none" cap="none" strike="noStrike">
                <a:solidFill>
                  <a:schemeClr val="dk2"/>
                </a:solidFill>
                <a:latin typeface="Calibri"/>
                <a:ea typeface="Calibri"/>
                <a:cs typeface="Calibri"/>
                <a:sym typeface="Calibri"/>
              </a:defRPr>
            </a:lvl7pPr>
            <a:lvl8pPr indent="-317500" lvl="7" marL="3657600" marR="0" rtl="0" algn="l">
              <a:lnSpc>
                <a:spcPct val="115000"/>
              </a:lnSpc>
              <a:spcBef>
                <a:spcPts val="0"/>
              </a:spcBef>
              <a:spcAft>
                <a:spcPts val="0"/>
              </a:spcAft>
              <a:buClr>
                <a:schemeClr val="dk2"/>
              </a:buClr>
              <a:buSzPts val="1400"/>
              <a:buFont typeface="Calibri"/>
              <a:buChar char="○"/>
              <a:defRPr b="0" i="0" sz="1400" u="none" cap="none" strike="noStrike">
                <a:solidFill>
                  <a:schemeClr val="dk2"/>
                </a:solidFill>
                <a:latin typeface="Calibri"/>
                <a:ea typeface="Calibri"/>
                <a:cs typeface="Calibri"/>
                <a:sym typeface="Calibri"/>
              </a:defRPr>
            </a:lvl8pPr>
            <a:lvl9pPr indent="-317500" lvl="8" marL="4114800" marR="0" rtl="0" algn="l">
              <a:lnSpc>
                <a:spcPct val="115000"/>
              </a:lnSpc>
              <a:spcBef>
                <a:spcPts val="0"/>
              </a:spcBef>
              <a:spcAft>
                <a:spcPts val="0"/>
              </a:spcAft>
              <a:buClr>
                <a:schemeClr val="dk2"/>
              </a:buClr>
              <a:buSzPts val="1400"/>
              <a:buFont typeface="Calibri"/>
              <a:buChar char="■"/>
              <a:defRPr b="0" i="0" sz="1400" u="none" cap="none" strike="noStrike">
                <a:solidFill>
                  <a:schemeClr val="dk2"/>
                </a:solidFill>
                <a:latin typeface="Calibri"/>
                <a:ea typeface="Calibri"/>
                <a:cs typeface="Calibri"/>
                <a:sym typeface="Calibri"/>
              </a:defRPr>
            </a:lvl9pPr>
          </a:lstStyle>
          <a:p/>
        </p:txBody>
      </p:sp>
      <p:sp>
        <p:nvSpPr>
          <p:cNvPr id="8" name="Google Shape;8;p19"/>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114">
          <p15:clr>
            <a:srgbClr val="EA4335"/>
          </p15:clr>
        </p15:guide>
        <p15:guide id="2" orient="horz" pos="127">
          <p15:clr>
            <a:srgbClr val="EA4335"/>
          </p15:clr>
        </p15:guide>
        <p15:guide id="3" pos="5646">
          <p15:clr>
            <a:srgbClr val="EA4335"/>
          </p15:clr>
        </p15:guide>
        <p15:guide id="4" orient="horz" pos="3473">
          <p15:clr>
            <a:srgbClr val="EA4335"/>
          </p15:clr>
        </p15:guide>
        <p15:guide id="5" orient="horz" pos="513">
          <p15:clr>
            <a:srgbClr val="EA4335"/>
          </p15:clr>
        </p15:guide>
        <p15:guide id="6" orient="horz" pos="640">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3.png"/><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comments" Target="../comments/comment1.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3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3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3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3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3.png"/><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0.png"/><Relationship Id="rId4" Type="http://schemas.openxmlformats.org/officeDocument/2006/relationships/image" Target="../media/image2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0.png"/><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8.png"/><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18.png"/><Relationship Id="rId4" Type="http://schemas.openxmlformats.org/officeDocument/2006/relationships/image" Target="../media/image2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8.png"/><Relationship Id="rId4" Type="http://schemas.openxmlformats.org/officeDocument/2006/relationships/image" Target="../media/image2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2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3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1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1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26.png"/><Relationship Id="rId4" Type="http://schemas.openxmlformats.org/officeDocument/2006/relationships/image" Target="../media/image3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26.png"/><Relationship Id="rId4" Type="http://schemas.openxmlformats.org/officeDocument/2006/relationships/image" Target="../media/image3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26.png"/><Relationship Id="rId4" Type="http://schemas.openxmlformats.org/officeDocument/2006/relationships/image" Target="../media/image3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16.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3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3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32.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32.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32.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35.png"/><Relationship Id="rId4" Type="http://schemas.openxmlformats.org/officeDocument/2006/relationships/hyperlink" Target="http://nationalsciencedatafabric.org/" TargetMode="External"/><Relationship Id="rId5" Type="http://schemas.openxmlformats.org/officeDocument/2006/relationships/hyperlink" Target="http://github.org/nsdf-fabric"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1.png"/><Relationship Id="rId5"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p:nvPr/>
        </p:nvSpPr>
        <p:spPr>
          <a:xfrm>
            <a:off x="0" y="0"/>
            <a:ext cx="9144000" cy="5715000"/>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descr="Background pattern&#10;&#10;Description automatically generated" id="55" name="Google Shape;55;p1"/>
          <p:cNvPicPr preferRelativeResize="0"/>
          <p:nvPr/>
        </p:nvPicPr>
        <p:blipFill rotWithShape="1">
          <a:blip r:embed="rId3">
            <a:alphaModFix amt="50000"/>
          </a:blip>
          <a:srcRect b="25003" l="0" r="57332" t="0"/>
          <a:stretch/>
        </p:blipFill>
        <p:spPr>
          <a:xfrm>
            <a:off x="0" y="0"/>
            <a:ext cx="9144006" cy="5714999"/>
          </a:xfrm>
          <a:prstGeom prst="rect">
            <a:avLst/>
          </a:prstGeom>
          <a:noFill/>
          <a:ln>
            <a:noFill/>
          </a:ln>
        </p:spPr>
      </p:pic>
      <p:sp>
        <p:nvSpPr>
          <p:cNvPr id="56" name="Google Shape;56;p1"/>
          <p:cNvSpPr txBox="1"/>
          <p:nvPr>
            <p:ph type="ctrTitle"/>
          </p:nvPr>
        </p:nvSpPr>
        <p:spPr>
          <a:xfrm>
            <a:off x="114300" y="243961"/>
            <a:ext cx="8763000" cy="1464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5200"/>
              <a:buNone/>
            </a:pPr>
            <a:r>
              <a:rPr b="1" lang="en" sz="4000">
                <a:solidFill>
                  <a:schemeClr val="lt1"/>
                </a:solidFill>
              </a:rPr>
              <a:t>NSDF-Catalog: Lightweight Indexing </a:t>
            </a:r>
            <a:endParaRPr b="1" sz="4000">
              <a:solidFill>
                <a:schemeClr val="lt1"/>
              </a:solidFill>
            </a:endParaRPr>
          </a:p>
          <a:p>
            <a:pPr indent="0" lvl="0" marL="0" rtl="0" algn="l">
              <a:lnSpc>
                <a:spcPct val="100000"/>
              </a:lnSpc>
              <a:spcBef>
                <a:spcPts val="0"/>
              </a:spcBef>
              <a:spcAft>
                <a:spcPts val="0"/>
              </a:spcAft>
              <a:buSzPts val="5200"/>
              <a:buNone/>
            </a:pPr>
            <a:r>
              <a:rPr b="1" lang="en" sz="4000">
                <a:solidFill>
                  <a:schemeClr val="lt1"/>
                </a:solidFill>
              </a:rPr>
              <a:t>Service for Democratizing Data Delivery </a:t>
            </a:r>
            <a:endParaRPr b="1" sz="4000">
              <a:solidFill>
                <a:schemeClr val="lt1"/>
              </a:solidFill>
            </a:endParaRPr>
          </a:p>
        </p:txBody>
      </p:sp>
      <p:pic>
        <p:nvPicPr>
          <p:cNvPr id="57" name="Google Shape;57;p1"/>
          <p:cNvPicPr preferRelativeResize="0"/>
          <p:nvPr/>
        </p:nvPicPr>
        <p:blipFill rotWithShape="1">
          <a:blip r:embed="rId4">
            <a:alphaModFix/>
          </a:blip>
          <a:srcRect b="0" l="0" r="0" t="0"/>
          <a:stretch/>
        </p:blipFill>
        <p:spPr>
          <a:xfrm>
            <a:off x="6636419" y="3820780"/>
            <a:ext cx="2317079" cy="1209507"/>
          </a:xfrm>
          <a:prstGeom prst="rect">
            <a:avLst/>
          </a:prstGeom>
          <a:noFill/>
          <a:ln>
            <a:noFill/>
          </a:ln>
        </p:spPr>
      </p:pic>
      <p:sp>
        <p:nvSpPr>
          <p:cNvPr id="58" name="Google Shape;58;p1"/>
          <p:cNvSpPr/>
          <p:nvPr/>
        </p:nvSpPr>
        <p:spPr>
          <a:xfrm>
            <a:off x="4514849" y="5144333"/>
            <a:ext cx="8212800" cy="717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200"/>
              <a:buFont typeface="Arial"/>
              <a:buNone/>
            </a:pPr>
            <a:r>
              <a:rPr b="1" i="0" lang="en" sz="2200" u="none" cap="none" strike="noStrike">
                <a:solidFill>
                  <a:srgbClr val="FEFEFE"/>
                </a:solidFill>
                <a:latin typeface="Calibri"/>
                <a:ea typeface="Calibri"/>
                <a:cs typeface="Calibri"/>
                <a:sym typeface="Calibri"/>
              </a:rPr>
              <a:t>http://nationalsciencedatafabric.org/</a:t>
            </a:r>
            <a:endParaRPr b="1" i="0" sz="100" u="none" cap="none" strike="noStrike">
              <a:solidFill>
                <a:srgbClr val="000000"/>
              </a:solidFill>
              <a:latin typeface="Arial"/>
              <a:ea typeface="Arial"/>
              <a:cs typeface="Arial"/>
              <a:sym typeface="Arial"/>
            </a:endParaRPr>
          </a:p>
        </p:txBody>
      </p:sp>
      <p:sp>
        <p:nvSpPr>
          <p:cNvPr id="59" name="Google Shape;59;p1"/>
          <p:cNvSpPr txBox="1"/>
          <p:nvPr/>
        </p:nvSpPr>
        <p:spPr>
          <a:xfrm>
            <a:off x="114300" y="1821167"/>
            <a:ext cx="8677200" cy="889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5200"/>
              <a:buFont typeface="Arial"/>
              <a:buNone/>
            </a:pPr>
            <a:r>
              <a:rPr b="1" i="0" lang="en" sz="1500" u="sng" cap="none" strike="noStrike">
                <a:solidFill>
                  <a:srgbClr val="FFFFFF"/>
                </a:solidFill>
                <a:latin typeface="Calibri"/>
                <a:ea typeface="Calibri"/>
                <a:cs typeface="Calibri"/>
                <a:sym typeface="Calibri"/>
              </a:rPr>
              <a:t>Jakob Luettgau</a:t>
            </a:r>
            <a:r>
              <a:rPr b="1" baseline="30000" i="0" lang="en" sz="1500" u="none" cap="none" strike="noStrike">
                <a:solidFill>
                  <a:srgbClr val="FFFFFF"/>
                </a:solidFill>
                <a:latin typeface="Calibri"/>
                <a:ea typeface="Calibri"/>
                <a:cs typeface="Calibri"/>
                <a:sym typeface="Calibri"/>
              </a:rPr>
              <a:t>1</a:t>
            </a:r>
            <a:r>
              <a:rPr b="1" i="0" lang="en" sz="1500" u="none" cap="none" strike="noStrike">
                <a:solidFill>
                  <a:srgbClr val="FFFFFF"/>
                </a:solidFill>
                <a:latin typeface="Calibri"/>
                <a:ea typeface="Calibri"/>
                <a:cs typeface="Calibri"/>
                <a:sym typeface="Calibri"/>
              </a:rPr>
              <a:t>, Giorgio Scorzelli</a:t>
            </a:r>
            <a:r>
              <a:rPr b="1" baseline="30000" i="0" lang="en" sz="1500" u="none" cap="none" strike="noStrike">
                <a:solidFill>
                  <a:srgbClr val="FFFFFF"/>
                </a:solidFill>
                <a:latin typeface="Calibri"/>
                <a:ea typeface="Calibri"/>
                <a:cs typeface="Calibri"/>
                <a:sym typeface="Calibri"/>
              </a:rPr>
              <a:t>2</a:t>
            </a:r>
            <a:r>
              <a:rPr b="1" i="0" lang="en" sz="1500" u="none" cap="none" strike="noStrike">
                <a:solidFill>
                  <a:srgbClr val="FFFFFF"/>
                </a:solidFill>
                <a:latin typeface="Calibri"/>
                <a:ea typeface="Calibri"/>
                <a:cs typeface="Calibri"/>
                <a:sym typeface="Calibri"/>
              </a:rPr>
              <a:t>, Glenn Tarcea</a:t>
            </a:r>
            <a:r>
              <a:rPr b="1" baseline="30000" i="0" lang="en" sz="1500" u="none" cap="none" strike="noStrike">
                <a:solidFill>
                  <a:srgbClr val="FFFFFF"/>
                </a:solidFill>
                <a:latin typeface="Calibri"/>
                <a:ea typeface="Calibri"/>
                <a:cs typeface="Calibri"/>
                <a:sym typeface="Calibri"/>
              </a:rPr>
              <a:t>4</a:t>
            </a:r>
            <a:r>
              <a:rPr b="1" i="0" lang="en" sz="1500" u="none" cap="none" strike="noStrike">
                <a:solidFill>
                  <a:srgbClr val="FFFFFF"/>
                </a:solidFill>
                <a:latin typeface="Calibri"/>
                <a:ea typeface="Calibri"/>
                <a:cs typeface="Calibri"/>
                <a:sym typeface="Calibri"/>
              </a:rPr>
              <a:t>, Christine Kirkpatrick</a:t>
            </a:r>
            <a:r>
              <a:rPr b="1" baseline="30000" i="0" lang="en" sz="1500" u="none" cap="none" strike="noStrike">
                <a:solidFill>
                  <a:srgbClr val="FFFFFF"/>
                </a:solidFill>
                <a:latin typeface="Calibri"/>
                <a:ea typeface="Calibri"/>
                <a:cs typeface="Calibri"/>
                <a:sym typeface="Calibri"/>
              </a:rPr>
              <a:t>4</a:t>
            </a:r>
            <a:r>
              <a:rPr b="1" i="0" lang="en" sz="1500" u="none" cap="none" strike="noStrike">
                <a:solidFill>
                  <a:srgbClr val="FFFFFF"/>
                </a:solidFill>
                <a:latin typeface="Calibri"/>
                <a:ea typeface="Calibri"/>
                <a:cs typeface="Calibri"/>
                <a:sym typeface="Calibri"/>
              </a:rPr>
              <a:t>, Valerio Pascucci</a:t>
            </a:r>
            <a:r>
              <a:rPr b="1" baseline="30000" i="0" lang="en" sz="1500" u="none" cap="none" strike="noStrike">
                <a:solidFill>
                  <a:srgbClr val="FFFFFF"/>
                </a:solidFill>
                <a:latin typeface="Calibri"/>
                <a:ea typeface="Calibri"/>
                <a:cs typeface="Calibri"/>
                <a:sym typeface="Calibri"/>
              </a:rPr>
              <a:t>2</a:t>
            </a:r>
            <a:r>
              <a:rPr b="1" i="0" lang="en" sz="1500" u="none" cap="none" strike="noStrike">
                <a:solidFill>
                  <a:srgbClr val="FFFFFF"/>
                </a:solidFill>
                <a:latin typeface="Calibri"/>
                <a:ea typeface="Calibri"/>
                <a:cs typeface="Calibri"/>
                <a:sym typeface="Calibri"/>
              </a:rPr>
              <a:t>, Michela Taufer</a:t>
            </a:r>
            <a:r>
              <a:rPr b="1" baseline="30000" i="0" lang="en" sz="1500" u="none" cap="none" strike="noStrike">
                <a:solidFill>
                  <a:srgbClr val="FFFFFF"/>
                </a:solidFill>
                <a:latin typeface="Calibri"/>
                <a:ea typeface="Calibri"/>
                <a:cs typeface="Calibri"/>
                <a:sym typeface="Calibri"/>
              </a:rPr>
              <a:t>1</a:t>
            </a:r>
            <a:endParaRPr b="1" baseline="30000" i="0" sz="1500" u="none" cap="none" strike="noStrike">
              <a:solidFill>
                <a:srgbClr val="FFFFFF"/>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5200"/>
              <a:buFont typeface="Arial"/>
              <a:buNone/>
            </a:pPr>
            <a:r>
              <a:rPr b="0" baseline="30000" i="0" lang="en" sz="1300" u="none" cap="none" strike="noStrike">
                <a:solidFill>
                  <a:srgbClr val="EFEFEF"/>
                </a:solidFill>
                <a:latin typeface="Calibri"/>
                <a:ea typeface="Calibri"/>
                <a:cs typeface="Calibri"/>
                <a:sym typeface="Calibri"/>
              </a:rPr>
              <a:t>1</a:t>
            </a:r>
            <a:r>
              <a:rPr b="0" i="0" lang="en" sz="1300" u="none" cap="none" strike="noStrike">
                <a:solidFill>
                  <a:srgbClr val="EFEFEF"/>
                </a:solidFill>
                <a:latin typeface="Calibri"/>
                <a:ea typeface="Calibri"/>
                <a:cs typeface="Calibri"/>
                <a:sym typeface="Calibri"/>
              </a:rPr>
              <a:t>University of Tennessee Knoxville, </a:t>
            </a:r>
            <a:r>
              <a:rPr b="0" baseline="30000" i="0" lang="en" sz="1300" u="none" cap="none" strike="noStrike">
                <a:solidFill>
                  <a:srgbClr val="EFEFEF"/>
                </a:solidFill>
                <a:latin typeface="Calibri"/>
                <a:ea typeface="Calibri"/>
                <a:cs typeface="Calibri"/>
                <a:sym typeface="Calibri"/>
              </a:rPr>
              <a:t>2</a:t>
            </a:r>
            <a:r>
              <a:rPr b="0" i="0" lang="en" sz="1300" u="none" cap="none" strike="noStrike">
                <a:solidFill>
                  <a:srgbClr val="EFEFEF"/>
                </a:solidFill>
                <a:latin typeface="Calibri"/>
                <a:ea typeface="Calibri"/>
                <a:cs typeface="Calibri"/>
                <a:sym typeface="Calibri"/>
              </a:rPr>
              <a:t>University of Utah, </a:t>
            </a:r>
            <a:r>
              <a:rPr b="0" baseline="30000" i="0" lang="en" sz="1300" u="none" cap="none" strike="noStrike">
                <a:solidFill>
                  <a:srgbClr val="EFEFEF"/>
                </a:solidFill>
                <a:latin typeface="Calibri"/>
                <a:ea typeface="Calibri"/>
                <a:cs typeface="Calibri"/>
                <a:sym typeface="Calibri"/>
              </a:rPr>
              <a:t>3</a:t>
            </a:r>
            <a:r>
              <a:rPr b="0" i="0" lang="en" sz="1300" u="none" cap="none" strike="noStrike">
                <a:solidFill>
                  <a:srgbClr val="EFEFEF"/>
                </a:solidFill>
                <a:latin typeface="Calibri"/>
                <a:ea typeface="Calibri"/>
                <a:cs typeface="Calibri"/>
                <a:sym typeface="Calibri"/>
              </a:rPr>
              <a:t>University of Michigan, </a:t>
            </a:r>
            <a:r>
              <a:rPr b="0" baseline="30000" i="0" lang="en" sz="1300" u="none" cap="none" strike="noStrike">
                <a:solidFill>
                  <a:srgbClr val="EFEFEF"/>
                </a:solidFill>
                <a:latin typeface="Calibri"/>
                <a:ea typeface="Calibri"/>
                <a:cs typeface="Calibri"/>
                <a:sym typeface="Calibri"/>
              </a:rPr>
              <a:t>4</a:t>
            </a:r>
            <a:r>
              <a:rPr b="0" i="0" lang="en" sz="1300" u="none" cap="none" strike="noStrike">
                <a:solidFill>
                  <a:srgbClr val="EFEFEF"/>
                </a:solidFill>
                <a:latin typeface="Calibri"/>
                <a:ea typeface="Calibri"/>
                <a:cs typeface="Calibri"/>
                <a:sym typeface="Calibri"/>
              </a:rPr>
              <a:t>San Diego Supercomputing Center</a:t>
            </a:r>
            <a:endParaRPr b="0" i="0" sz="1300" u="none" cap="none" strike="noStrike">
              <a:solidFill>
                <a:srgbClr val="EFEFEF"/>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5200"/>
              <a:buFont typeface="Arial"/>
              <a:buNone/>
            </a:pPr>
            <a:r>
              <a:t/>
            </a:r>
            <a:endParaRPr b="0" baseline="30000" i="0" sz="2000" u="none" cap="none" strike="noStrike">
              <a:solidFill>
                <a:srgbClr val="FFFFFF"/>
              </a:solidFill>
              <a:latin typeface="Calibri"/>
              <a:ea typeface="Calibri"/>
              <a:cs typeface="Calibri"/>
              <a:sym typeface="Calibri"/>
            </a:endParaRPr>
          </a:p>
        </p:txBody>
      </p:sp>
      <p:sp>
        <p:nvSpPr>
          <p:cNvPr id="60" name="Google Shape;60;p1"/>
          <p:cNvSpPr txBox="1"/>
          <p:nvPr/>
        </p:nvSpPr>
        <p:spPr>
          <a:xfrm>
            <a:off x="123825" y="2508250"/>
            <a:ext cx="8515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200" u="none" cap="none" strike="noStrike">
                <a:solidFill>
                  <a:srgbClr val="FEFEFE"/>
                </a:solidFill>
                <a:latin typeface="Calibri"/>
                <a:ea typeface="Calibri"/>
                <a:cs typeface="Calibri"/>
                <a:sym typeface="Calibri"/>
              </a:rPr>
              <a:t>NSF: 2138811 (NSDF) and 2028923 (SOMOSPIE); IBM; XSEDE: TG-CIS210128; Chameleon: CHI-210923</a:t>
            </a:r>
            <a:endParaRPr b="0" i="0" sz="1200" u="none" cap="none" strike="noStrike">
              <a:solidFill>
                <a:srgbClr val="FEFEFE"/>
              </a:solidFill>
              <a:latin typeface="Calibri"/>
              <a:ea typeface="Calibri"/>
              <a:cs typeface="Calibri"/>
              <a:sym typeface="Calibri"/>
            </a:endParaRPr>
          </a:p>
        </p:txBody>
      </p:sp>
      <p:sp>
        <p:nvSpPr>
          <p:cNvPr id="61" name="Google Shape;61;p1"/>
          <p:cNvSpPr txBox="1"/>
          <p:nvPr/>
        </p:nvSpPr>
        <p:spPr>
          <a:xfrm>
            <a:off x="114300" y="4124100"/>
            <a:ext cx="8677200" cy="889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chemeClr val="lt1"/>
                </a:solidFill>
                <a:latin typeface="Calibri"/>
                <a:ea typeface="Calibri"/>
                <a:cs typeface="Calibri"/>
                <a:sym typeface="Calibri"/>
              </a:rPr>
              <a:t>December 9, 2022, Vancouver, Washington, USA</a:t>
            </a:r>
            <a:endParaRPr b="0" i="0" sz="1400" u="none" cap="none" strike="noStrike">
              <a:solidFill>
                <a:srgbClr val="FFFFFF"/>
              </a:solidFill>
              <a:latin typeface="Calibri"/>
              <a:ea typeface="Calibri"/>
              <a:cs typeface="Calibri"/>
              <a:sym typeface="Calibri"/>
            </a:endParaRPr>
          </a:p>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rgbClr val="FFFFFF"/>
                </a:solidFill>
                <a:latin typeface="Calibri"/>
                <a:ea typeface="Calibri"/>
                <a:cs typeface="Calibri"/>
                <a:sym typeface="Calibri"/>
              </a:rPr>
              <a:t>15th IEEE/ACM International Conference on Utility and Cloud Computing</a:t>
            </a:r>
            <a:endParaRPr b="0" i="0" sz="1400" u="none" cap="none" strike="noStrike">
              <a:solidFill>
                <a:srgbClr val="FFFFFF"/>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pic>
        <p:nvPicPr>
          <p:cNvPr id="182" name="Google Shape;182;p15"/>
          <p:cNvPicPr preferRelativeResize="0"/>
          <p:nvPr/>
        </p:nvPicPr>
        <p:blipFill rotWithShape="1">
          <a:blip r:embed="rId3">
            <a:alphaModFix/>
          </a:blip>
          <a:srcRect b="0" l="0" r="0" t="0"/>
          <a:stretch/>
        </p:blipFill>
        <p:spPr>
          <a:xfrm>
            <a:off x="533400" y="254000"/>
            <a:ext cx="8542465" cy="4838700"/>
          </a:xfrm>
          <a:prstGeom prst="rect">
            <a:avLst/>
          </a:prstGeom>
          <a:noFill/>
          <a:ln>
            <a:noFill/>
          </a:ln>
        </p:spPr>
      </p:pic>
      <p:sp>
        <p:nvSpPr>
          <p:cNvPr id="183" name="Google Shape;183;p15"/>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t>Services &amp;</a:t>
            </a:r>
            <a:endParaRPr b="1"/>
          </a:p>
          <a:p>
            <a:pPr indent="0" lvl="0" marL="0" rtl="0" algn="l">
              <a:lnSpc>
                <a:spcPct val="100000"/>
              </a:lnSpc>
              <a:spcBef>
                <a:spcPts val="0"/>
              </a:spcBef>
              <a:spcAft>
                <a:spcPts val="0"/>
              </a:spcAft>
              <a:buSzPct val="111111"/>
              <a:buNone/>
            </a:pPr>
            <a:r>
              <a:rPr b="1" lang="en"/>
              <a:t>Building Blocks</a:t>
            </a:r>
            <a:endParaRPr b="1"/>
          </a:p>
        </p:txBody>
      </p:sp>
      <p:sp>
        <p:nvSpPr>
          <p:cNvPr id="184" name="Google Shape;184;p15"/>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pic>
        <p:nvPicPr>
          <p:cNvPr id="189" name="Google Shape;189;p16"/>
          <p:cNvPicPr preferRelativeResize="0"/>
          <p:nvPr/>
        </p:nvPicPr>
        <p:blipFill rotWithShape="1">
          <a:blip r:embed="rId3">
            <a:alphaModFix/>
          </a:blip>
          <a:srcRect b="0" l="0" r="0" t="0"/>
          <a:stretch/>
        </p:blipFill>
        <p:spPr>
          <a:xfrm>
            <a:off x="533400" y="254000"/>
            <a:ext cx="8542465" cy="4838700"/>
          </a:xfrm>
          <a:prstGeom prst="rect">
            <a:avLst/>
          </a:prstGeom>
          <a:noFill/>
          <a:ln>
            <a:noFill/>
          </a:ln>
        </p:spPr>
      </p:pic>
      <p:sp>
        <p:nvSpPr>
          <p:cNvPr id="190" name="Google Shape;190;p16"/>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t>Services &amp;</a:t>
            </a:r>
            <a:endParaRPr b="1"/>
          </a:p>
          <a:p>
            <a:pPr indent="0" lvl="0" marL="0" rtl="0" algn="l">
              <a:lnSpc>
                <a:spcPct val="100000"/>
              </a:lnSpc>
              <a:spcBef>
                <a:spcPts val="0"/>
              </a:spcBef>
              <a:spcAft>
                <a:spcPts val="0"/>
              </a:spcAft>
              <a:buSzPct val="111111"/>
              <a:buNone/>
            </a:pPr>
            <a:r>
              <a:rPr b="1" lang="en"/>
              <a:t>Building Blocks</a:t>
            </a:r>
            <a:endParaRPr b="1"/>
          </a:p>
        </p:txBody>
      </p:sp>
      <p:sp>
        <p:nvSpPr>
          <p:cNvPr id="191" name="Google Shape;191;p16"/>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92" name="Google Shape;192;p16"/>
          <p:cNvSpPr/>
          <p:nvPr/>
        </p:nvSpPr>
        <p:spPr>
          <a:xfrm>
            <a:off x="6477000" y="1068833"/>
            <a:ext cx="1905000" cy="571800"/>
          </a:xfrm>
          <a:prstGeom prst="roundRect">
            <a:avLst>
              <a:gd fmla="val 16667" name="adj"/>
            </a:avLst>
          </a:prstGeom>
          <a:solidFill>
            <a:srgbClr val="000000"/>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rgbClr val="FFFFFF"/>
                </a:solidFill>
                <a:latin typeface="Arial"/>
                <a:ea typeface="Arial"/>
                <a:cs typeface="Arial"/>
                <a:sym typeface="Arial"/>
              </a:rPr>
              <a:t>Common APIs across cloud providers</a:t>
            </a:r>
            <a:endParaRPr b="1" i="0" sz="1200" u="none" cap="none" strike="noStrike">
              <a:solidFill>
                <a:srgbClr val="FFFFFF"/>
              </a:solidFill>
              <a:latin typeface="Arial"/>
              <a:ea typeface="Arial"/>
              <a:cs typeface="Arial"/>
              <a:sym typeface="Arial"/>
            </a:endParaRPr>
          </a:p>
        </p:txBody>
      </p:sp>
      <p:sp>
        <p:nvSpPr>
          <p:cNvPr id="193" name="Google Shape;193;p16"/>
          <p:cNvSpPr/>
          <p:nvPr/>
        </p:nvSpPr>
        <p:spPr>
          <a:xfrm>
            <a:off x="4791075" y="243167"/>
            <a:ext cx="3000300" cy="571800"/>
          </a:xfrm>
          <a:prstGeom prst="roundRect">
            <a:avLst>
              <a:gd fmla="val 16667" name="adj"/>
            </a:avLst>
          </a:prstGeom>
          <a:solidFill>
            <a:srgbClr val="000000"/>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rgbClr val="FFFFFF"/>
                </a:solidFill>
                <a:latin typeface="Arial"/>
                <a:ea typeface="Arial"/>
                <a:cs typeface="Arial"/>
                <a:sym typeface="Arial"/>
              </a:rPr>
              <a:t>Mapping object storage into POSIX namespaces for legacy support</a:t>
            </a:r>
            <a:endParaRPr b="1" i="0" sz="1200" u="none" cap="none" strike="noStrike">
              <a:solidFill>
                <a:srgbClr val="FFFFFF"/>
              </a:solidFill>
              <a:latin typeface="Arial"/>
              <a:ea typeface="Arial"/>
              <a:cs typeface="Arial"/>
              <a:sym typeface="Arial"/>
            </a:endParaRPr>
          </a:p>
        </p:txBody>
      </p:sp>
      <p:sp>
        <p:nvSpPr>
          <p:cNvPr id="194" name="Google Shape;194;p16"/>
          <p:cNvSpPr/>
          <p:nvPr/>
        </p:nvSpPr>
        <p:spPr>
          <a:xfrm>
            <a:off x="2466975" y="518472"/>
            <a:ext cx="2171700" cy="571800"/>
          </a:xfrm>
          <a:prstGeom prst="roundRect">
            <a:avLst>
              <a:gd fmla="val 16667" name="adj"/>
            </a:avLst>
          </a:prstGeom>
          <a:solidFill>
            <a:srgbClr val="000000"/>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rgbClr val="FFFFFF"/>
                </a:solidFill>
                <a:latin typeface="Arial"/>
                <a:ea typeface="Arial"/>
                <a:cs typeface="Arial"/>
                <a:sym typeface="Arial"/>
              </a:rPr>
              <a:t>Transfer Abstraction</a:t>
            </a:r>
            <a:endParaRPr b="1" i="0" sz="12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FFFFFF"/>
                </a:solidFill>
                <a:latin typeface="Arial"/>
                <a:ea typeface="Arial"/>
                <a:cs typeface="Arial"/>
                <a:sym typeface="Arial"/>
              </a:rPr>
              <a:t> with, e.g,, Globus or xrootd</a:t>
            </a:r>
            <a:endParaRPr b="0" i="0" sz="1200" u="none" cap="none" strike="noStrike">
              <a:solidFill>
                <a:srgbClr val="FFFFFF"/>
              </a:solidFill>
              <a:latin typeface="Arial"/>
              <a:ea typeface="Arial"/>
              <a:cs typeface="Arial"/>
              <a:sym typeface="Arial"/>
            </a:endParaRPr>
          </a:p>
        </p:txBody>
      </p:sp>
      <p:sp>
        <p:nvSpPr>
          <p:cNvPr id="195" name="Google Shape;195;p16"/>
          <p:cNvSpPr/>
          <p:nvPr/>
        </p:nvSpPr>
        <p:spPr>
          <a:xfrm>
            <a:off x="714375" y="1254111"/>
            <a:ext cx="1438200" cy="529200"/>
          </a:xfrm>
          <a:prstGeom prst="roundRect">
            <a:avLst>
              <a:gd fmla="val 16667" name="adj"/>
            </a:avLst>
          </a:prstGeom>
          <a:solidFill>
            <a:srgbClr val="00000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rgbClr val="FFFFFF"/>
                </a:solidFill>
                <a:latin typeface="Arial"/>
                <a:ea typeface="Arial"/>
                <a:cs typeface="Arial"/>
                <a:sym typeface="Arial"/>
              </a:rPr>
              <a:t>Data Inventory and Discovery</a:t>
            </a:r>
            <a:endParaRPr b="0" i="0" sz="1200" u="none" cap="none" strike="noStrike">
              <a:solidFill>
                <a:srgbClr val="FFFFFF"/>
              </a:solidFill>
              <a:latin typeface="Arial"/>
              <a:ea typeface="Arial"/>
              <a:cs typeface="Arial"/>
              <a:sym typeface="Arial"/>
            </a:endParaRPr>
          </a:p>
        </p:txBody>
      </p:sp>
      <p:sp>
        <p:nvSpPr>
          <p:cNvPr id="196" name="Google Shape;196;p16"/>
          <p:cNvSpPr/>
          <p:nvPr/>
        </p:nvSpPr>
        <p:spPr>
          <a:xfrm>
            <a:off x="7576900" y="1890210"/>
            <a:ext cx="1438200" cy="843000"/>
          </a:xfrm>
          <a:prstGeom prst="roundRect">
            <a:avLst>
              <a:gd fmla="val 16667" name="adj"/>
            </a:avLst>
          </a:prstGeom>
          <a:solidFill>
            <a:srgbClr val="000000"/>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rgbClr val="FFFFFF"/>
                </a:solidFill>
                <a:latin typeface="Arial"/>
                <a:ea typeface="Arial"/>
                <a:cs typeface="Arial"/>
                <a:sym typeface="Arial"/>
              </a:rPr>
              <a:t>System and Network Utilization &amp;</a:t>
            </a:r>
            <a:endParaRPr b="1" i="0" sz="12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rgbClr val="FFFFFF"/>
                </a:solidFill>
                <a:latin typeface="Arial"/>
                <a:ea typeface="Arial"/>
                <a:cs typeface="Arial"/>
                <a:sym typeface="Arial"/>
              </a:rPr>
              <a:t>Optimization</a:t>
            </a:r>
            <a:endParaRPr b="1" i="0" sz="1200" u="none" cap="none" strike="noStrike">
              <a:solidFill>
                <a:srgbClr val="FFFFFF"/>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pic>
        <p:nvPicPr>
          <p:cNvPr id="201" name="Google Shape;201;g1a105c21aca_0_14"/>
          <p:cNvPicPr preferRelativeResize="0"/>
          <p:nvPr/>
        </p:nvPicPr>
        <p:blipFill rotWithShape="1">
          <a:blip r:embed="rId3">
            <a:alphaModFix/>
          </a:blip>
          <a:srcRect b="0" l="0" r="0" t="0"/>
          <a:stretch/>
        </p:blipFill>
        <p:spPr>
          <a:xfrm>
            <a:off x="533400" y="254000"/>
            <a:ext cx="8542465" cy="4838700"/>
          </a:xfrm>
          <a:prstGeom prst="rect">
            <a:avLst/>
          </a:prstGeom>
          <a:noFill/>
          <a:ln>
            <a:noFill/>
          </a:ln>
        </p:spPr>
      </p:pic>
      <p:sp>
        <p:nvSpPr>
          <p:cNvPr id="202" name="Google Shape;202;g1a105c21aca_0_14"/>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t>Services &amp;</a:t>
            </a:r>
            <a:endParaRPr b="1"/>
          </a:p>
          <a:p>
            <a:pPr indent="0" lvl="0" marL="0" rtl="0" algn="l">
              <a:lnSpc>
                <a:spcPct val="100000"/>
              </a:lnSpc>
              <a:spcBef>
                <a:spcPts val="0"/>
              </a:spcBef>
              <a:spcAft>
                <a:spcPts val="0"/>
              </a:spcAft>
              <a:buSzPct val="111111"/>
              <a:buNone/>
            </a:pPr>
            <a:r>
              <a:rPr b="1" lang="en"/>
              <a:t>Building Blocks</a:t>
            </a:r>
            <a:endParaRPr b="1"/>
          </a:p>
        </p:txBody>
      </p:sp>
      <p:sp>
        <p:nvSpPr>
          <p:cNvPr id="203" name="Google Shape;203;g1a105c21aca_0_14"/>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204" name="Google Shape;204;g1a105c21aca_0_14"/>
          <p:cNvSpPr/>
          <p:nvPr/>
        </p:nvSpPr>
        <p:spPr>
          <a:xfrm>
            <a:off x="6477000" y="1068833"/>
            <a:ext cx="1905000" cy="571800"/>
          </a:xfrm>
          <a:prstGeom prst="roundRect">
            <a:avLst>
              <a:gd fmla="val 16667" name="adj"/>
            </a:avLst>
          </a:prstGeom>
          <a:solidFill>
            <a:srgbClr val="000000"/>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rgbClr val="FFFFFF"/>
                </a:solidFill>
                <a:latin typeface="Arial"/>
                <a:ea typeface="Arial"/>
                <a:cs typeface="Arial"/>
                <a:sym typeface="Arial"/>
              </a:rPr>
              <a:t>Common APIs across cloud providers</a:t>
            </a:r>
            <a:endParaRPr b="1" i="0" sz="1200" u="none" cap="none" strike="noStrike">
              <a:solidFill>
                <a:srgbClr val="FFFFFF"/>
              </a:solidFill>
              <a:latin typeface="Arial"/>
              <a:ea typeface="Arial"/>
              <a:cs typeface="Arial"/>
              <a:sym typeface="Arial"/>
            </a:endParaRPr>
          </a:p>
        </p:txBody>
      </p:sp>
      <p:sp>
        <p:nvSpPr>
          <p:cNvPr id="205" name="Google Shape;205;g1a105c21aca_0_14"/>
          <p:cNvSpPr/>
          <p:nvPr/>
        </p:nvSpPr>
        <p:spPr>
          <a:xfrm>
            <a:off x="4791075" y="243167"/>
            <a:ext cx="3000300" cy="571800"/>
          </a:xfrm>
          <a:prstGeom prst="roundRect">
            <a:avLst>
              <a:gd fmla="val 16667" name="adj"/>
            </a:avLst>
          </a:prstGeom>
          <a:solidFill>
            <a:srgbClr val="000000"/>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rgbClr val="FFFFFF"/>
                </a:solidFill>
                <a:latin typeface="Arial"/>
                <a:ea typeface="Arial"/>
                <a:cs typeface="Arial"/>
                <a:sym typeface="Arial"/>
              </a:rPr>
              <a:t>Mapping object storage into POSIX namespaces for legacy support</a:t>
            </a:r>
            <a:endParaRPr b="1" i="0" sz="1200" u="none" cap="none" strike="noStrike">
              <a:solidFill>
                <a:srgbClr val="FFFFFF"/>
              </a:solidFill>
              <a:latin typeface="Arial"/>
              <a:ea typeface="Arial"/>
              <a:cs typeface="Arial"/>
              <a:sym typeface="Arial"/>
            </a:endParaRPr>
          </a:p>
        </p:txBody>
      </p:sp>
      <p:sp>
        <p:nvSpPr>
          <p:cNvPr id="206" name="Google Shape;206;g1a105c21aca_0_14"/>
          <p:cNvSpPr/>
          <p:nvPr/>
        </p:nvSpPr>
        <p:spPr>
          <a:xfrm>
            <a:off x="2466975" y="518472"/>
            <a:ext cx="2171700" cy="571800"/>
          </a:xfrm>
          <a:prstGeom prst="roundRect">
            <a:avLst>
              <a:gd fmla="val 16667" name="adj"/>
            </a:avLst>
          </a:prstGeom>
          <a:solidFill>
            <a:srgbClr val="000000"/>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rgbClr val="FFFFFF"/>
                </a:solidFill>
                <a:latin typeface="Arial"/>
                <a:ea typeface="Arial"/>
                <a:cs typeface="Arial"/>
                <a:sym typeface="Arial"/>
              </a:rPr>
              <a:t>Transfer Abstraction</a:t>
            </a:r>
            <a:endParaRPr b="1" i="0" sz="12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FFFFFF"/>
                </a:solidFill>
                <a:latin typeface="Arial"/>
                <a:ea typeface="Arial"/>
                <a:cs typeface="Arial"/>
                <a:sym typeface="Arial"/>
              </a:rPr>
              <a:t> with, e.g,, Globus or xrootd</a:t>
            </a:r>
            <a:endParaRPr b="0" i="0" sz="1200" u="none" cap="none" strike="noStrike">
              <a:solidFill>
                <a:srgbClr val="FFFFFF"/>
              </a:solidFill>
              <a:latin typeface="Arial"/>
              <a:ea typeface="Arial"/>
              <a:cs typeface="Arial"/>
              <a:sym typeface="Arial"/>
            </a:endParaRPr>
          </a:p>
        </p:txBody>
      </p:sp>
      <p:sp>
        <p:nvSpPr>
          <p:cNvPr id="207" name="Google Shape;207;g1a105c21aca_0_14"/>
          <p:cNvSpPr/>
          <p:nvPr/>
        </p:nvSpPr>
        <p:spPr>
          <a:xfrm>
            <a:off x="690625" y="1260722"/>
            <a:ext cx="2171700" cy="1045200"/>
          </a:xfrm>
          <a:prstGeom prst="roundRect">
            <a:avLst>
              <a:gd fmla="val 16667" name="adj"/>
            </a:avLst>
          </a:prstGeom>
          <a:solidFill>
            <a:srgbClr val="F6B26B"/>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500" u="none" cap="none" strike="noStrike">
                <a:solidFill>
                  <a:srgbClr val="FFFFFF"/>
                </a:solidFill>
                <a:latin typeface="Arial"/>
                <a:ea typeface="Arial"/>
                <a:cs typeface="Arial"/>
                <a:sym typeface="Arial"/>
              </a:rPr>
              <a:t>Data Inventory and Discovery</a:t>
            </a:r>
            <a:endParaRPr b="0" i="0" sz="1500" u="none" cap="none" strike="noStrike">
              <a:solidFill>
                <a:srgbClr val="FFFFFF"/>
              </a:solidFill>
              <a:latin typeface="Arial"/>
              <a:ea typeface="Arial"/>
              <a:cs typeface="Arial"/>
              <a:sym typeface="Arial"/>
            </a:endParaRPr>
          </a:p>
        </p:txBody>
      </p:sp>
      <p:sp>
        <p:nvSpPr>
          <p:cNvPr id="208" name="Google Shape;208;g1a105c21aca_0_14"/>
          <p:cNvSpPr/>
          <p:nvPr/>
        </p:nvSpPr>
        <p:spPr>
          <a:xfrm>
            <a:off x="7576900" y="1890210"/>
            <a:ext cx="1438200" cy="843000"/>
          </a:xfrm>
          <a:prstGeom prst="roundRect">
            <a:avLst>
              <a:gd fmla="val 16667" name="adj"/>
            </a:avLst>
          </a:prstGeom>
          <a:solidFill>
            <a:srgbClr val="000000"/>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rgbClr val="FFFFFF"/>
                </a:solidFill>
                <a:latin typeface="Arial"/>
                <a:ea typeface="Arial"/>
                <a:cs typeface="Arial"/>
                <a:sym typeface="Arial"/>
              </a:rPr>
              <a:t>System and Network Utilization &amp;</a:t>
            </a:r>
            <a:endParaRPr b="1" i="0" sz="12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200"/>
              <a:buFont typeface="Arial"/>
              <a:buNone/>
            </a:pPr>
            <a:r>
              <a:rPr b="1" i="0" lang="en" sz="1200" u="none" cap="none" strike="noStrike">
                <a:solidFill>
                  <a:srgbClr val="FFFFFF"/>
                </a:solidFill>
                <a:latin typeface="Arial"/>
                <a:ea typeface="Arial"/>
                <a:cs typeface="Arial"/>
                <a:sym typeface="Arial"/>
              </a:rPr>
              <a:t>Optimization</a:t>
            </a:r>
            <a:endParaRPr b="1" i="0" sz="1200" u="none" cap="none" strike="noStrike">
              <a:solidFill>
                <a:srgbClr val="FFFFFF"/>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g1a1edf37ddc_0_14"/>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a:t>NSDF-Catalog: Challenges</a:t>
            </a:r>
            <a:endParaRPr/>
          </a:p>
        </p:txBody>
      </p:sp>
      <p:sp>
        <p:nvSpPr>
          <p:cNvPr id="214" name="Google Shape;214;g1a1edf37ddc_0_14"/>
          <p:cNvSpPr txBox="1"/>
          <p:nvPr>
            <p:ph idx="1" type="body"/>
          </p:nvPr>
        </p:nvSpPr>
        <p:spPr>
          <a:xfrm>
            <a:off x="180975" y="1016000"/>
            <a:ext cx="4162500" cy="449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b="1" lang="en" sz="2250"/>
              <a:t>High-Level Objectives</a:t>
            </a:r>
            <a:endParaRPr b="1" sz="2250"/>
          </a:p>
          <a:p>
            <a:pPr indent="0" lvl="0" marL="0" rtl="0" algn="l">
              <a:lnSpc>
                <a:spcPct val="115000"/>
              </a:lnSpc>
              <a:spcBef>
                <a:spcPts val="0"/>
              </a:spcBef>
              <a:spcAft>
                <a:spcPts val="0"/>
              </a:spcAft>
              <a:buSzPts val="1400"/>
              <a:buNone/>
            </a:pPr>
            <a:r>
              <a:t/>
            </a:r>
            <a:endParaRPr b="1" sz="1600"/>
          </a:p>
          <a:p>
            <a:pPr indent="-330200" lvl="0" marL="457200" rtl="0" algn="l">
              <a:lnSpc>
                <a:spcPct val="115000"/>
              </a:lnSpc>
              <a:spcBef>
                <a:spcPts val="0"/>
              </a:spcBef>
              <a:spcAft>
                <a:spcPts val="0"/>
              </a:spcAft>
              <a:buSzPts val="1600"/>
              <a:buChar char="●"/>
            </a:pPr>
            <a:r>
              <a:rPr lang="en" sz="1600"/>
              <a:t>Support </a:t>
            </a:r>
            <a:r>
              <a:rPr b="1" lang="en" sz="1600"/>
              <a:t>different repositories </a:t>
            </a:r>
            <a:r>
              <a:rPr lang="en" sz="1600"/>
              <a:t>providers</a:t>
            </a:r>
            <a:endParaRPr sz="1600"/>
          </a:p>
          <a:p>
            <a:pPr indent="-330200" lvl="0" marL="457200" rtl="0" algn="l">
              <a:lnSpc>
                <a:spcPct val="115000"/>
              </a:lnSpc>
              <a:spcBef>
                <a:spcPts val="1000"/>
              </a:spcBef>
              <a:spcAft>
                <a:spcPts val="0"/>
              </a:spcAft>
              <a:buSzPts val="1600"/>
              <a:buChar char="●"/>
            </a:pPr>
            <a:r>
              <a:rPr b="1" lang="en" sz="1600"/>
              <a:t>Potentially trillions of datasets</a:t>
            </a:r>
            <a:r>
              <a:rPr lang="en" sz="1600"/>
              <a:t>, files, or objects</a:t>
            </a:r>
            <a:endParaRPr sz="1600"/>
          </a:p>
          <a:p>
            <a:pPr indent="-330200" lvl="0" marL="457200" rtl="0" algn="l">
              <a:lnSpc>
                <a:spcPct val="115000"/>
              </a:lnSpc>
              <a:spcBef>
                <a:spcPts val="1000"/>
              </a:spcBef>
              <a:spcAft>
                <a:spcPts val="0"/>
              </a:spcAft>
              <a:buSzPts val="1600"/>
              <a:buChar char="●"/>
            </a:pPr>
            <a:r>
              <a:rPr b="1" lang="en" sz="1600"/>
              <a:t>Containerized</a:t>
            </a:r>
            <a:r>
              <a:rPr lang="en" sz="1600"/>
              <a:t> for easy maintenance and scaling</a:t>
            </a:r>
            <a:endParaRPr sz="1600"/>
          </a:p>
          <a:p>
            <a:pPr indent="-330200" lvl="0" marL="457200" rtl="0" algn="l">
              <a:lnSpc>
                <a:spcPct val="115000"/>
              </a:lnSpc>
              <a:spcBef>
                <a:spcPts val="1000"/>
              </a:spcBef>
              <a:spcAft>
                <a:spcPts val="0"/>
              </a:spcAft>
              <a:buSzPts val="1600"/>
              <a:buChar char="●"/>
            </a:pPr>
            <a:r>
              <a:rPr b="1" lang="en" sz="1600"/>
              <a:t>Federated</a:t>
            </a:r>
            <a:r>
              <a:rPr lang="en" sz="1600"/>
              <a:t> for efficient indexing and to offer </a:t>
            </a:r>
            <a:r>
              <a:rPr b="1" lang="en" sz="1600"/>
              <a:t>users and providers control over their data</a:t>
            </a:r>
            <a:endParaRPr b="1" sz="1600"/>
          </a:p>
          <a:p>
            <a:pPr indent="0" lvl="0" marL="0" rtl="0" algn="l">
              <a:lnSpc>
                <a:spcPct val="115000"/>
              </a:lnSpc>
              <a:spcBef>
                <a:spcPts val="0"/>
              </a:spcBef>
              <a:spcAft>
                <a:spcPts val="0"/>
              </a:spcAft>
              <a:buSzPts val="1400"/>
              <a:buNone/>
            </a:pPr>
            <a:r>
              <a:t/>
            </a:r>
            <a:endParaRPr/>
          </a:p>
        </p:txBody>
      </p:sp>
      <p:sp>
        <p:nvSpPr>
          <p:cNvPr id="215" name="Google Shape;215;g1a1edf37ddc_0_14"/>
          <p:cNvSpPr txBox="1"/>
          <p:nvPr>
            <p:ph idx="2" type="body"/>
          </p:nvPr>
        </p:nvSpPr>
        <p:spPr>
          <a:xfrm>
            <a:off x="4832400" y="1016000"/>
            <a:ext cx="4130700" cy="4497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400"/>
              <a:buNone/>
            </a:pPr>
            <a:r>
              <a:rPr b="1" lang="en" sz="2100"/>
              <a:t>Open Research Questions</a:t>
            </a:r>
            <a:endParaRPr b="1" sz="2100"/>
          </a:p>
          <a:p>
            <a:pPr indent="-330200" lvl="0" marL="457200" rtl="0" algn="l">
              <a:lnSpc>
                <a:spcPct val="115000"/>
              </a:lnSpc>
              <a:spcBef>
                <a:spcPts val="1000"/>
              </a:spcBef>
              <a:spcAft>
                <a:spcPts val="0"/>
              </a:spcAft>
              <a:buSzPts val="1600"/>
              <a:buChar char="●"/>
            </a:pPr>
            <a:r>
              <a:rPr lang="en" sz="1600" u="sng"/>
              <a:t>What are the operational requirements?</a:t>
            </a:r>
            <a:endParaRPr sz="1600" u="sng"/>
          </a:p>
          <a:p>
            <a:pPr indent="-330200" lvl="1" marL="914400" rtl="0" algn="l">
              <a:lnSpc>
                <a:spcPct val="115000"/>
              </a:lnSpc>
              <a:spcBef>
                <a:spcPts val="1000"/>
              </a:spcBef>
              <a:spcAft>
                <a:spcPts val="0"/>
              </a:spcAft>
              <a:buSzPts val="1600"/>
              <a:buChar char="○"/>
            </a:pPr>
            <a:r>
              <a:rPr lang="en" sz="1600"/>
              <a:t>For Harvesting?</a:t>
            </a:r>
            <a:endParaRPr sz="1600"/>
          </a:p>
          <a:p>
            <a:pPr indent="-330200" lvl="1" marL="914400" rtl="0" algn="l">
              <a:lnSpc>
                <a:spcPct val="115000"/>
              </a:lnSpc>
              <a:spcBef>
                <a:spcPts val="1000"/>
              </a:spcBef>
              <a:spcAft>
                <a:spcPts val="0"/>
              </a:spcAft>
              <a:buSzPts val="1600"/>
              <a:buChar char="○"/>
            </a:pPr>
            <a:r>
              <a:rPr lang="en" sz="1600"/>
              <a:t>For Serving Users?</a:t>
            </a:r>
            <a:endParaRPr sz="1600"/>
          </a:p>
          <a:p>
            <a:pPr indent="-330200" lvl="0" marL="457200" rtl="0" algn="l">
              <a:lnSpc>
                <a:spcPct val="115000"/>
              </a:lnSpc>
              <a:spcBef>
                <a:spcPts val="1000"/>
              </a:spcBef>
              <a:spcAft>
                <a:spcPts val="0"/>
              </a:spcAft>
              <a:buSzPts val="1600"/>
              <a:buChar char="●"/>
            </a:pPr>
            <a:r>
              <a:rPr lang="en" sz="1600" u="sng"/>
              <a:t>What are optimization opportunities?</a:t>
            </a:r>
            <a:endParaRPr sz="1600" u="sng"/>
          </a:p>
          <a:p>
            <a:pPr indent="-330200" lvl="1" marL="914400" rtl="0" algn="l">
              <a:lnSpc>
                <a:spcPct val="115000"/>
              </a:lnSpc>
              <a:spcBef>
                <a:spcPts val="1000"/>
              </a:spcBef>
              <a:spcAft>
                <a:spcPts val="0"/>
              </a:spcAft>
              <a:buSzPts val="1600"/>
              <a:buChar char="○"/>
            </a:pPr>
            <a:r>
              <a:rPr lang="en" sz="1600"/>
              <a:t>For scientific data management?</a:t>
            </a:r>
            <a:endParaRPr sz="1600"/>
          </a:p>
          <a:p>
            <a:pPr indent="-330200" lvl="1" marL="914400" rtl="0" algn="l">
              <a:lnSpc>
                <a:spcPct val="115000"/>
              </a:lnSpc>
              <a:spcBef>
                <a:spcPts val="1000"/>
              </a:spcBef>
              <a:spcAft>
                <a:spcPts val="0"/>
              </a:spcAft>
              <a:buSzPts val="1600"/>
              <a:buChar char="○"/>
            </a:pPr>
            <a:r>
              <a:rPr lang="en" sz="1600"/>
              <a:t>For specific research communities?</a:t>
            </a:r>
            <a:endParaRPr sz="1600"/>
          </a:p>
          <a:p>
            <a:pPr indent="-330200" lvl="1" marL="914400" rtl="0" algn="l">
              <a:lnSpc>
                <a:spcPct val="115000"/>
              </a:lnSpc>
              <a:spcBef>
                <a:spcPts val="1000"/>
              </a:spcBef>
              <a:spcAft>
                <a:spcPts val="0"/>
              </a:spcAft>
              <a:buSzPts val="1600"/>
              <a:buChar char="○"/>
            </a:pPr>
            <a:r>
              <a:rPr lang="en" sz="1600"/>
              <a:t>For data movements within NSDF?</a:t>
            </a:r>
            <a:endParaRPr sz="1600"/>
          </a:p>
          <a:p>
            <a:pPr indent="0" lvl="0" marL="0" rtl="0" algn="l">
              <a:lnSpc>
                <a:spcPct val="115000"/>
              </a:lnSpc>
              <a:spcBef>
                <a:spcPts val="0"/>
              </a:spcBef>
              <a:spcAft>
                <a:spcPts val="0"/>
              </a:spcAft>
              <a:buClr>
                <a:schemeClr val="dk1"/>
              </a:buClr>
              <a:buSzPts val="1100"/>
              <a:buFont typeface="Arial"/>
              <a:buNone/>
            </a:pPr>
            <a:r>
              <a:t/>
            </a:r>
            <a:endParaRPr sz="1700"/>
          </a:p>
          <a:p>
            <a:pPr indent="0" lvl="0" marL="0" rtl="0" algn="l">
              <a:lnSpc>
                <a:spcPct val="115000"/>
              </a:lnSpc>
              <a:spcBef>
                <a:spcPts val="0"/>
              </a:spcBef>
              <a:spcAft>
                <a:spcPts val="0"/>
              </a:spcAft>
              <a:buSzPts val="1400"/>
              <a:buNone/>
            </a:pPr>
            <a:r>
              <a:t/>
            </a:r>
            <a:endParaRPr sz="1700"/>
          </a:p>
        </p:txBody>
      </p:sp>
      <p:sp>
        <p:nvSpPr>
          <p:cNvPr id="216" name="Google Shape;216;g1a1edf37ddc_0_14"/>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
              <a:t>‹#›</a:t>
            </a:fld>
            <a:endParaRPr/>
          </a:p>
        </p:txBody>
      </p:sp>
      <p:sp>
        <p:nvSpPr>
          <p:cNvPr id="217" name="Google Shape;217;g1a1edf37ddc_0_14"/>
          <p:cNvSpPr/>
          <p:nvPr/>
        </p:nvSpPr>
        <p:spPr>
          <a:xfrm>
            <a:off x="4876125" y="2721675"/>
            <a:ext cx="4130700" cy="2375700"/>
          </a:xfrm>
          <a:prstGeom prst="rect">
            <a:avLst/>
          </a:prstGeom>
          <a:solidFill>
            <a:srgbClr val="FFFFFF">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pic>
        <p:nvPicPr>
          <p:cNvPr id="222" name="Google Shape;222;g1a1edf37ddc_0_160"/>
          <p:cNvPicPr preferRelativeResize="0"/>
          <p:nvPr/>
        </p:nvPicPr>
        <p:blipFill rotWithShape="1">
          <a:blip r:embed="rId3">
            <a:alphaModFix/>
          </a:blip>
          <a:srcRect b="0" l="0" r="0" t="0"/>
          <a:stretch/>
        </p:blipFill>
        <p:spPr>
          <a:xfrm>
            <a:off x="1055437" y="2241931"/>
            <a:ext cx="7185525" cy="2022425"/>
          </a:xfrm>
          <a:prstGeom prst="rect">
            <a:avLst/>
          </a:prstGeom>
          <a:noFill/>
          <a:ln>
            <a:noFill/>
          </a:ln>
        </p:spPr>
      </p:pic>
      <p:sp>
        <p:nvSpPr>
          <p:cNvPr id="223" name="Google Shape;223;g1a1edf37ddc_0_160"/>
          <p:cNvSpPr/>
          <p:nvPr/>
        </p:nvSpPr>
        <p:spPr>
          <a:xfrm>
            <a:off x="925846" y="1626150"/>
            <a:ext cx="4068600" cy="3279967"/>
          </a:xfrm>
          <a:prstGeom prst="rect">
            <a:avLst/>
          </a:prstGeom>
          <a:solidFill>
            <a:srgbClr val="FEFE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g1a1edf37ddc_0_160"/>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a:t>NSDF-Catalog: Architecture</a:t>
            </a:r>
            <a:endParaRPr/>
          </a:p>
        </p:txBody>
      </p:sp>
      <p:sp>
        <p:nvSpPr>
          <p:cNvPr id="225" name="Google Shape;225;g1a1edf37ddc_0_160"/>
          <p:cNvSpPr txBox="1"/>
          <p:nvPr>
            <p:ph idx="1" type="body"/>
          </p:nvPr>
        </p:nvSpPr>
        <p:spPr>
          <a:xfrm>
            <a:off x="180975" y="1016000"/>
            <a:ext cx="4162500" cy="449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b="1" lang="en" sz="2250"/>
              <a:t>High-Level Objectives</a:t>
            </a:r>
            <a:endParaRPr b="1" sz="2250"/>
          </a:p>
          <a:p>
            <a:pPr indent="0" lvl="0" marL="0" rtl="0" algn="l">
              <a:lnSpc>
                <a:spcPct val="115000"/>
              </a:lnSpc>
              <a:spcBef>
                <a:spcPts val="0"/>
              </a:spcBef>
              <a:spcAft>
                <a:spcPts val="0"/>
              </a:spcAft>
              <a:buSzPts val="1400"/>
              <a:buNone/>
            </a:pPr>
            <a:r>
              <a:t/>
            </a:r>
            <a:endParaRPr b="1" sz="1600"/>
          </a:p>
          <a:p>
            <a:pPr indent="-330200" lvl="0" marL="457200" rtl="0" algn="l">
              <a:lnSpc>
                <a:spcPct val="115000"/>
              </a:lnSpc>
              <a:spcBef>
                <a:spcPts val="0"/>
              </a:spcBef>
              <a:spcAft>
                <a:spcPts val="0"/>
              </a:spcAft>
              <a:buSzPts val="1600"/>
              <a:buChar char="●"/>
            </a:pPr>
            <a:r>
              <a:rPr lang="en" sz="1600"/>
              <a:t>Support </a:t>
            </a:r>
            <a:r>
              <a:rPr b="1" lang="en" sz="1600"/>
              <a:t>different repositories </a:t>
            </a:r>
            <a:r>
              <a:rPr lang="en" sz="1600"/>
              <a:t>providers</a:t>
            </a:r>
            <a:endParaRPr sz="1600"/>
          </a:p>
          <a:p>
            <a:pPr indent="-330200" lvl="0" marL="457200" rtl="0" algn="l">
              <a:lnSpc>
                <a:spcPct val="115000"/>
              </a:lnSpc>
              <a:spcBef>
                <a:spcPts val="1000"/>
              </a:spcBef>
              <a:spcAft>
                <a:spcPts val="0"/>
              </a:spcAft>
              <a:buSzPts val="1600"/>
              <a:buChar char="●"/>
            </a:pPr>
            <a:r>
              <a:rPr b="1" lang="en" sz="1600"/>
              <a:t>potentially trillions of datasets</a:t>
            </a:r>
            <a:r>
              <a:rPr lang="en" sz="1600"/>
              <a:t>, files, or objects</a:t>
            </a:r>
            <a:endParaRPr sz="1600"/>
          </a:p>
          <a:p>
            <a:pPr indent="-330200" lvl="0" marL="457200" rtl="0" algn="l">
              <a:lnSpc>
                <a:spcPct val="115000"/>
              </a:lnSpc>
              <a:spcBef>
                <a:spcPts val="1000"/>
              </a:spcBef>
              <a:spcAft>
                <a:spcPts val="0"/>
              </a:spcAft>
              <a:buSzPts val="1600"/>
              <a:buChar char="●"/>
            </a:pPr>
            <a:r>
              <a:rPr b="1" lang="en" sz="1600"/>
              <a:t>Containerized</a:t>
            </a:r>
            <a:r>
              <a:rPr lang="en" sz="1600"/>
              <a:t> for easy maintenance and scaling</a:t>
            </a:r>
            <a:endParaRPr sz="1600"/>
          </a:p>
          <a:p>
            <a:pPr indent="-330200" lvl="0" marL="457200" rtl="0" algn="l">
              <a:lnSpc>
                <a:spcPct val="115000"/>
              </a:lnSpc>
              <a:spcBef>
                <a:spcPts val="1000"/>
              </a:spcBef>
              <a:spcAft>
                <a:spcPts val="0"/>
              </a:spcAft>
              <a:buSzPts val="1600"/>
              <a:buChar char="●"/>
            </a:pPr>
            <a:r>
              <a:rPr b="1" lang="en" sz="1600"/>
              <a:t>Federated</a:t>
            </a:r>
            <a:r>
              <a:rPr lang="en" sz="1600"/>
              <a:t> for efficient indexing and to offer </a:t>
            </a:r>
            <a:r>
              <a:rPr b="1" lang="en" sz="1600"/>
              <a:t>users and providers control over their data</a:t>
            </a:r>
            <a:endParaRPr b="1" sz="1600"/>
          </a:p>
          <a:p>
            <a:pPr indent="0" lvl="0" marL="0" rtl="0" algn="l">
              <a:lnSpc>
                <a:spcPct val="115000"/>
              </a:lnSpc>
              <a:spcBef>
                <a:spcPts val="0"/>
              </a:spcBef>
              <a:spcAft>
                <a:spcPts val="0"/>
              </a:spcAft>
              <a:buSzPts val="1400"/>
              <a:buNone/>
            </a:pPr>
            <a:r>
              <a:t/>
            </a:r>
            <a:endParaRPr/>
          </a:p>
        </p:txBody>
      </p:sp>
      <p:sp>
        <p:nvSpPr>
          <p:cNvPr id="226" name="Google Shape;226;g1a1edf37ddc_0_160"/>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227" name="Google Shape;227;g1a1edf37ddc_0_160"/>
          <p:cNvSpPr/>
          <p:nvPr/>
        </p:nvSpPr>
        <p:spPr>
          <a:xfrm>
            <a:off x="308150" y="2211861"/>
            <a:ext cx="3925800" cy="3075300"/>
          </a:xfrm>
          <a:prstGeom prst="rect">
            <a:avLst/>
          </a:prstGeom>
          <a:solidFill>
            <a:srgbClr val="FFFFFF">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g15780911600_0_30"/>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1"/>
              <a:buFont typeface="Arial"/>
              <a:buNone/>
            </a:pPr>
            <a:r>
              <a:rPr b="1" lang="en"/>
              <a:t>NSDF-Catalog: Architecture</a:t>
            </a:r>
            <a:endParaRPr b="1"/>
          </a:p>
          <a:p>
            <a:pPr indent="0" lvl="0" marL="0" rtl="0" algn="l">
              <a:lnSpc>
                <a:spcPct val="100000"/>
              </a:lnSpc>
              <a:spcBef>
                <a:spcPts val="0"/>
              </a:spcBef>
              <a:spcAft>
                <a:spcPts val="0"/>
              </a:spcAft>
              <a:buSzPct val="111111"/>
              <a:buNone/>
            </a:pPr>
            <a:r>
              <a:t/>
            </a:r>
            <a:endParaRPr b="1"/>
          </a:p>
        </p:txBody>
      </p:sp>
      <p:sp>
        <p:nvSpPr>
          <p:cNvPr id="233" name="Google Shape;233;g15780911600_0_30"/>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
              <a:t>‹#›</a:t>
            </a:fld>
            <a:endParaRPr/>
          </a:p>
        </p:txBody>
      </p:sp>
      <p:sp>
        <p:nvSpPr>
          <p:cNvPr id="234" name="Google Shape;234;g15780911600_0_30"/>
          <p:cNvSpPr/>
          <p:nvPr/>
        </p:nvSpPr>
        <p:spPr>
          <a:xfrm>
            <a:off x="688279" y="1593194"/>
            <a:ext cx="2975700" cy="35373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35" name="Google Shape;235;g15780911600_0_30"/>
          <p:cNvPicPr preferRelativeResize="0"/>
          <p:nvPr/>
        </p:nvPicPr>
        <p:blipFill rotWithShape="1">
          <a:blip r:embed="rId4">
            <a:alphaModFix/>
          </a:blip>
          <a:srcRect b="0" l="0" r="0" t="0"/>
          <a:stretch/>
        </p:blipFill>
        <p:spPr>
          <a:xfrm>
            <a:off x="1055437" y="2241931"/>
            <a:ext cx="7185525" cy="2022425"/>
          </a:xfrm>
          <a:prstGeom prst="rect">
            <a:avLst/>
          </a:prstGeom>
          <a:noFill/>
          <a:ln>
            <a:noFill/>
          </a:ln>
        </p:spPr>
      </p:pic>
      <p:sp>
        <p:nvSpPr>
          <p:cNvPr id="236" name="Google Shape;236;g15780911600_0_30"/>
          <p:cNvSpPr/>
          <p:nvPr/>
        </p:nvSpPr>
        <p:spPr>
          <a:xfrm>
            <a:off x="890214" y="1626167"/>
            <a:ext cx="2791500" cy="3279900"/>
          </a:xfrm>
          <a:prstGeom prst="rect">
            <a:avLst/>
          </a:prstGeom>
          <a:solidFill>
            <a:srgbClr val="FEFE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g1a1edf37ddc_0_120"/>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111111"/>
              <a:buFont typeface="Arial"/>
              <a:buNone/>
            </a:pPr>
            <a:r>
              <a:rPr b="1" lang="en"/>
              <a:t>NSDF-Catalog: Architecture</a:t>
            </a:r>
            <a:endParaRPr b="1"/>
          </a:p>
          <a:p>
            <a:pPr indent="0" lvl="0" marL="0" rtl="0" algn="l">
              <a:lnSpc>
                <a:spcPct val="100000"/>
              </a:lnSpc>
              <a:spcBef>
                <a:spcPts val="0"/>
              </a:spcBef>
              <a:spcAft>
                <a:spcPts val="0"/>
              </a:spcAft>
              <a:buSzPct val="111111"/>
              <a:buNone/>
            </a:pPr>
            <a:r>
              <a:t/>
            </a:r>
            <a:endParaRPr b="1"/>
          </a:p>
        </p:txBody>
      </p:sp>
      <p:sp>
        <p:nvSpPr>
          <p:cNvPr id="242" name="Google Shape;242;g1a1edf37ddc_0_120"/>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
              <a:t>‹#›</a:t>
            </a:fld>
            <a:endParaRPr/>
          </a:p>
        </p:txBody>
      </p:sp>
      <p:sp>
        <p:nvSpPr>
          <p:cNvPr id="243" name="Google Shape;243;g1a1edf37ddc_0_120"/>
          <p:cNvSpPr/>
          <p:nvPr/>
        </p:nvSpPr>
        <p:spPr>
          <a:xfrm>
            <a:off x="2042450" y="1593194"/>
            <a:ext cx="1621800" cy="35373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g1a1edf37ddc_0_120"/>
          <p:cNvSpPr/>
          <p:nvPr/>
        </p:nvSpPr>
        <p:spPr>
          <a:xfrm>
            <a:off x="1761275" y="2517083"/>
            <a:ext cx="1621800" cy="5343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45" name="Google Shape;245;g1a1edf37ddc_0_120"/>
          <p:cNvPicPr preferRelativeResize="0"/>
          <p:nvPr/>
        </p:nvPicPr>
        <p:blipFill rotWithShape="1">
          <a:blip r:embed="rId3">
            <a:alphaModFix/>
          </a:blip>
          <a:srcRect b="0" l="0" r="0" t="0"/>
          <a:stretch/>
        </p:blipFill>
        <p:spPr>
          <a:xfrm>
            <a:off x="1055437" y="2241931"/>
            <a:ext cx="7185525" cy="2022425"/>
          </a:xfrm>
          <a:prstGeom prst="rect">
            <a:avLst/>
          </a:prstGeom>
          <a:noFill/>
          <a:ln>
            <a:noFill/>
          </a:ln>
        </p:spPr>
      </p:pic>
      <p:sp>
        <p:nvSpPr>
          <p:cNvPr id="246" name="Google Shape;246;g1a1edf37ddc_0_120"/>
          <p:cNvSpPr/>
          <p:nvPr/>
        </p:nvSpPr>
        <p:spPr>
          <a:xfrm>
            <a:off x="2036510" y="1626167"/>
            <a:ext cx="1639500" cy="3279900"/>
          </a:xfrm>
          <a:prstGeom prst="rect">
            <a:avLst/>
          </a:prstGeom>
          <a:solidFill>
            <a:srgbClr val="FEFE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g1a1edf37ddc_0_120"/>
          <p:cNvSpPr/>
          <p:nvPr/>
        </p:nvSpPr>
        <p:spPr>
          <a:xfrm>
            <a:off x="1758364" y="2564417"/>
            <a:ext cx="1639500" cy="504600"/>
          </a:xfrm>
          <a:prstGeom prst="rect">
            <a:avLst/>
          </a:prstGeom>
          <a:solidFill>
            <a:srgbClr val="FEFE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g1a1edf37ddc_0_150"/>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t>NSDF-Catalog: Architecture</a:t>
            </a:r>
            <a:endParaRPr b="1"/>
          </a:p>
          <a:p>
            <a:pPr indent="0" lvl="0" marL="0" rtl="0" algn="l">
              <a:lnSpc>
                <a:spcPct val="100000"/>
              </a:lnSpc>
              <a:spcBef>
                <a:spcPts val="0"/>
              </a:spcBef>
              <a:spcAft>
                <a:spcPts val="0"/>
              </a:spcAft>
              <a:buSzPct val="111111"/>
              <a:buNone/>
            </a:pPr>
            <a:r>
              <a:t/>
            </a:r>
            <a:endParaRPr b="1"/>
          </a:p>
        </p:txBody>
      </p:sp>
      <p:sp>
        <p:nvSpPr>
          <p:cNvPr id="253" name="Google Shape;253;g1a1edf37ddc_0_150"/>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
              <a:t>‹#›</a:t>
            </a:fld>
            <a:endParaRPr/>
          </a:p>
        </p:txBody>
      </p:sp>
      <p:sp>
        <p:nvSpPr>
          <p:cNvPr id="254" name="Google Shape;254;g1a1edf37ddc_0_150"/>
          <p:cNvSpPr/>
          <p:nvPr/>
        </p:nvSpPr>
        <p:spPr>
          <a:xfrm>
            <a:off x="2042450" y="1593194"/>
            <a:ext cx="1621800" cy="35373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g1a1edf37ddc_0_150"/>
          <p:cNvSpPr/>
          <p:nvPr/>
        </p:nvSpPr>
        <p:spPr>
          <a:xfrm>
            <a:off x="1761275" y="2517083"/>
            <a:ext cx="1621800" cy="5343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56" name="Google Shape;256;g1a1edf37ddc_0_150"/>
          <p:cNvPicPr preferRelativeResize="0"/>
          <p:nvPr/>
        </p:nvPicPr>
        <p:blipFill rotWithShape="1">
          <a:blip r:embed="rId3">
            <a:alphaModFix/>
          </a:blip>
          <a:srcRect b="0" l="0" r="0" t="0"/>
          <a:stretch/>
        </p:blipFill>
        <p:spPr>
          <a:xfrm>
            <a:off x="1055437" y="2241931"/>
            <a:ext cx="7185525" cy="20224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pic>
        <p:nvPicPr>
          <p:cNvPr id="261" name="Google Shape;261;g1a1edf37ddc_0_108"/>
          <p:cNvPicPr preferRelativeResize="0"/>
          <p:nvPr/>
        </p:nvPicPr>
        <p:blipFill rotWithShape="1">
          <a:blip r:embed="rId3">
            <a:alphaModFix/>
          </a:blip>
          <a:srcRect b="0" l="0" r="0" t="0"/>
          <a:stretch/>
        </p:blipFill>
        <p:spPr>
          <a:xfrm>
            <a:off x="1055437" y="2241931"/>
            <a:ext cx="7185525" cy="2022425"/>
          </a:xfrm>
          <a:prstGeom prst="rect">
            <a:avLst/>
          </a:prstGeom>
          <a:noFill/>
          <a:ln>
            <a:noFill/>
          </a:ln>
        </p:spPr>
      </p:pic>
      <p:sp>
        <p:nvSpPr>
          <p:cNvPr id="262" name="Google Shape;262;g1a1edf37ddc_0_108"/>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t>NSDF-Catalog: Many Open </a:t>
            </a:r>
            <a:r>
              <a:rPr b="1" lang="en" u="sng"/>
              <a:t>Operational and Research Questions</a:t>
            </a:r>
            <a:endParaRPr b="1" u="sng"/>
          </a:p>
        </p:txBody>
      </p:sp>
      <p:sp>
        <p:nvSpPr>
          <p:cNvPr id="263" name="Google Shape;263;g1a1edf37ddc_0_108"/>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
              <a:t>‹#›</a:t>
            </a:fld>
            <a:endParaRPr/>
          </a:p>
        </p:txBody>
      </p:sp>
      <p:sp>
        <p:nvSpPr>
          <p:cNvPr id="264" name="Google Shape;264;g1a1edf37ddc_0_108"/>
          <p:cNvSpPr/>
          <p:nvPr/>
        </p:nvSpPr>
        <p:spPr>
          <a:xfrm>
            <a:off x="527900" y="1936194"/>
            <a:ext cx="7988400" cy="3075300"/>
          </a:xfrm>
          <a:prstGeom prst="rect">
            <a:avLst/>
          </a:prstGeom>
          <a:solidFill>
            <a:srgbClr val="FFFFFF">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g1a1edf37ddc_0_108"/>
          <p:cNvSpPr/>
          <p:nvPr/>
        </p:nvSpPr>
        <p:spPr>
          <a:xfrm>
            <a:off x="6259400" y="984417"/>
            <a:ext cx="2530200" cy="1121400"/>
          </a:xfrm>
          <a:prstGeom prst="wedgeRoundRectCallout">
            <a:avLst>
              <a:gd fmla="val -32160" name="adj1"/>
              <a:gd fmla="val 93735" name="adj2"/>
              <a:gd fmla="val 0"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FFFFFF"/>
                </a:solidFill>
                <a:latin typeface="Calibri"/>
                <a:ea typeface="Calibri"/>
                <a:cs typeface="Calibri"/>
                <a:sym typeface="Calibri"/>
              </a:rPr>
              <a:t>Expected </a:t>
            </a:r>
            <a:r>
              <a:rPr b="1" i="0" lang="en" sz="1600" u="sng" cap="none" strike="noStrike">
                <a:solidFill>
                  <a:srgbClr val="FFFFFF"/>
                </a:solidFill>
                <a:latin typeface="Calibri"/>
                <a:ea typeface="Calibri"/>
                <a:cs typeface="Calibri"/>
                <a:sym typeface="Calibri"/>
              </a:rPr>
              <a:t>Harvesting Rate</a:t>
            </a:r>
            <a:r>
              <a:rPr b="0" i="0" lang="en" sz="1600" u="none" cap="none" strike="noStrike">
                <a:solidFill>
                  <a:srgbClr val="FFFFFF"/>
                </a:solidFill>
                <a:latin typeface="Calibri"/>
                <a:ea typeface="Calibri"/>
                <a:cs typeface="Calibri"/>
                <a:sym typeface="Calibri"/>
              </a:rPr>
              <a:t> and Harvester</a:t>
            </a:r>
            <a:r>
              <a:rPr b="1" i="0" lang="en" sz="1600" u="none" cap="none" strike="noStrike">
                <a:solidFill>
                  <a:srgbClr val="FFFFFF"/>
                </a:solidFill>
                <a:latin typeface="Calibri"/>
                <a:ea typeface="Calibri"/>
                <a:cs typeface="Calibri"/>
                <a:sym typeface="Calibri"/>
              </a:rPr>
              <a:t> </a:t>
            </a:r>
            <a:r>
              <a:rPr b="1" i="0" lang="en" sz="1600" u="sng" cap="none" strike="noStrike">
                <a:solidFill>
                  <a:srgbClr val="FFFFFF"/>
                </a:solidFill>
                <a:latin typeface="Calibri"/>
                <a:ea typeface="Calibri"/>
                <a:cs typeface="Calibri"/>
                <a:sym typeface="Calibri"/>
              </a:rPr>
              <a:t>Hardware Requirements</a:t>
            </a:r>
            <a:r>
              <a:rPr b="0" i="0" lang="en" sz="1600" u="none" cap="none" strike="noStrike">
                <a:solidFill>
                  <a:srgbClr val="FFFFFF"/>
                </a:solidFill>
                <a:latin typeface="Calibri"/>
                <a:ea typeface="Calibri"/>
                <a:cs typeface="Calibri"/>
                <a:sym typeface="Calibri"/>
              </a:rPr>
              <a:t>?</a:t>
            </a:r>
            <a:endParaRPr b="0" i="0" sz="1600" u="none" cap="none" strike="noStrike">
              <a:solidFill>
                <a:srgbClr val="FFFFFF"/>
              </a:solidFill>
              <a:latin typeface="Calibri"/>
              <a:ea typeface="Calibri"/>
              <a:cs typeface="Calibri"/>
              <a:sym typeface="Calibri"/>
            </a:endParaRPr>
          </a:p>
        </p:txBody>
      </p:sp>
      <p:sp>
        <p:nvSpPr>
          <p:cNvPr id="266" name="Google Shape;266;g1a1edf37ddc_0_108"/>
          <p:cNvSpPr/>
          <p:nvPr/>
        </p:nvSpPr>
        <p:spPr>
          <a:xfrm>
            <a:off x="1731550" y="4619472"/>
            <a:ext cx="2530200" cy="900000"/>
          </a:xfrm>
          <a:prstGeom prst="wedgeRoundRectCallout">
            <a:avLst>
              <a:gd fmla="val 45855" name="adj1"/>
              <a:gd fmla="val -133296" name="adj2"/>
              <a:gd fmla="val 0"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Affordable Index-Size</a:t>
            </a:r>
            <a:r>
              <a:rPr b="0" i="0" lang="en" sz="1600" u="sng" cap="none" strike="noStrike">
                <a:solidFill>
                  <a:srgbClr val="FFFFFF"/>
                </a:solidFill>
                <a:latin typeface="Calibri"/>
                <a:ea typeface="Calibri"/>
                <a:cs typeface="Calibri"/>
                <a:sym typeface="Calibri"/>
              </a:rPr>
              <a:t> </a:t>
            </a:r>
            <a:r>
              <a:rPr b="0" i="0" lang="en" sz="1600" u="none" cap="none" strike="noStrike">
                <a:solidFill>
                  <a:srgbClr val="FFFFFF"/>
                </a:solidFill>
                <a:latin typeface="Calibri"/>
                <a:ea typeface="Calibri"/>
                <a:cs typeface="Calibri"/>
                <a:sym typeface="Calibri"/>
              </a:rPr>
              <a:t>and </a:t>
            </a:r>
            <a:r>
              <a:rPr b="1" i="0" lang="en" sz="1600" u="sng" cap="none" strike="noStrike">
                <a:solidFill>
                  <a:srgbClr val="FFFFFF"/>
                </a:solidFill>
                <a:latin typeface="Calibri"/>
                <a:ea typeface="Calibri"/>
                <a:cs typeface="Calibri"/>
                <a:sym typeface="Calibri"/>
              </a:rPr>
              <a:t>Fragmentation Strategies</a:t>
            </a:r>
            <a:r>
              <a:rPr b="0" i="0" lang="en" sz="1600" u="none" cap="none" strike="noStrike">
                <a:solidFill>
                  <a:srgbClr val="FFFFFF"/>
                </a:solidFill>
                <a:latin typeface="Calibri"/>
                <a:ea typeface="Calibri"/>
                <a:cs typeface="Calibri"/>
                <a:sym typeface="Calibri"/>
              </a:rPr>
              <a:t>?</a:t>
            </a:r>
            <a:endParaRPr b="0" i="0" sz="1600" u="none" cap="none" strike="noStrike">
              <a:solidFill>
                <a:srgbClr val="FFFFFF"/>
              </a:solidFill>
              <a:latin typeface="Calibri"/>
              <a:ea typeface="Calibri"/>
              <a:cs typeface="Calibri"/>
              <a:sym typeface="Calibri"/>
            </a:endParaRPr>
          </a:p>
        </p:txBody>
      </p:sp>
      <p:sp>
        <p:nvSpPr>
          <p:cNvPr id="267" name="Google Shape;267;g1a1edf37ddc_0_108"/>
          <p:cNvSpPr/>
          <p:nvPr/>
        </p:nvSpPr>
        <p:spPr>
          <a:xfrm>
            <a:off x="2433575" y="1097703"/>
            <a:ext cx="2530200" cy="900000"/>
          </a:xfrm>
          <a:prstGeom prst="wedgeRoundRectCallout">
            <a:avLst>
              <a:gd fmla="val -7712" name="adj1"/>
              <a:gd fmla="val 246090" name="adj2"/>
              <a:gd fmla="val 0"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Query Performance</a:t>
            </a:r>
            <a:r>
              <a:rPr b="1" i="0" lang="en" sz="1600" u="none" cap="none" strike="noStrike">
                <a:solidFill>
                  <a:srgbClr val="FFFFFF"/>
                </a:solidFill>
                <a:latin typeface="Calibri"/>
                <a:ea typeface="Calibri"/>
                <a:cs typeface="Calibri"/>
                <a:sym typeface="Calibri"/>
              </a:rPr>
              <a:t> </a:t>
            </a:r>
            <a:r>
              <a:rPr b="0" i="0" lang="en" sz="1600" u="none" cap="none" strike="noStrike">
                <a:solidFill>
                  <a:srgbClr val="FFFFFF"/>
                </a:solidFill>
                <a:latin typeface="Calibri"/>
                <a:ea typeface="Calibri"/>
                <a:cs typeface="Calibri"/>
                <a:sym typeface="Calibri"/>
              </a:rPr>
              <a:t>for common </a:t>
            </a:r>
            <a:r>
              <a:rPr b="1" i="0" lang="en" sz="1600" u="sng" cap="none" strike="noStrike">
                <a:solidFill>
                  <a:srgbClr val="FFFFFF"/>
                </a:solidFill>
                <a:latin typeface="Calibri"/>
                <a:ea typeface="Calibri"/>
                <a:cs typeface="Calibri"/>
                <a:sym typeface="Calibri"/>
              </a:rPr>
              <a:t>use-cases</a:t>
            </a:r>
            <a:r>
              <a:rPr b="1" i="0" lang="en" sz="1600" u="none" cap="none" strike="noStrike">
                <a:solidFill>
                  <a:srgbClr val="FFFFFF"/>
                </a:solidFill>
                <a:latin typeface="Calibri"/>
                <a:ea typeface="Calibri"/>
                <a:cs typeface="Calibri"/>
                <a:sym typeface="Calibri"/>
              </a:rPr>
              <a:t>?</a:t>
            </a:r>
            <a:endParaRPr b="1" i="0" sz="1600" u="none" cap="none" strike="noStrike">
              <a:solidFill>
                <a:srgbClr val="FFFFFF"/>
              </a:solidFill>
              <a:latin typeface="Calibri"/>
              <a:ea typeface="Calibri"/>
              <a:cs typeface="Calibri"/>
              <a:sym typeface="Calibri"/>
            </a:endParaRPr>
          </a:p>
        </p:txBody>
      </p:sp>
      <p:sp>
        <p:nvSpPr>
          <p:cNvPr id="268" name="Google Shape;268;g1a1edf37ddc_0_108"/>
          <p:cNvSpPr/>
          <p:nvPr/>
        </p:nvSpPr>
        <p:spPr>
          <a:xfrm>
            <a:off x="5302525" y="4029944"/>
            <a:ext cx="2025900" cy="543300"/>
          </a:xfrm>
          <a:prstGeom prst="wedgeRoundRectCallout">
            <a:avLst>
              <a:gd fmla="val -73129" name="adj1"/>
              <a:gd fmla="val -243446" name="adj2"/>
              <a:gd fmla="val 0" name="adj3"/>
            </a:avLst>
          </a:prstGeom>
          <a:solidFill>
            <a:srgbClr val="00000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Ingest Performance</a:t>
            </a:r>
            <a:r>
              <a:rPr b="0" i="0" lang="en" sz="1600" u="none" cap="none" strike="noStrike">
                <a:solidFill>
                  <a:srgbClr val="FFFFFF"/>
                </a:solidFill>
                <a:latin typeface="Calibri"/>
                <a:ea typeface="Calibri"/>
                <a:cs typeface="Calibri"/>
                <a:sym typeface="Calibri"/>
              </a:rPr>
              <a:t>?</a:t>
            </a:r>
            <a:endParaRPr b="0" i="0" sz="1600" u="none" cap="none" strike="noStrike">
              <a:solidFill>
                <a:srgbClr val="FFFFFF"/>
              </a:solidFill>
              <a:latin typeface="Calibri"/>
              <a:ea typeface="Calibri"/>
              <a:cs typeface="Calibri"/>
              <a:sym typeface="Calibri"/>
            </a:endParaRPr>
          </a:p>
        </p:txBody>
      </p:sp>
      <p:sp>
        <p:nvSpPr>
          <p:cNvPr id="269" name="Google Shape;269;g1a1edf37ddc_0_108"/>
          <p:cNvSpPr/>
          <p:nvPr/>
        </p:nvSpPr>
        <p:spPr>
          <a:xfrm>
            <a:off x="462550" y="2349694"/>
            <a:ext cx="1656000" cy="900000"/>
          </a:xfrm>
          <a:prstGeom prst="wedgeRoundRectCallout">
            <a:avLst>
              <a:gd fmla="val 55089" name="adj1"/>
              <a:gd fmla="val 93238" name="adj2"/>
              <a:gd fmla="val 0"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API</a:t>
            </a:r>
            <a:r>
              <a:rPr b="0" i="0" lang="en" sz="1600" u="none" cap="none" strike="noStrike">
                <a:solidFill>
                  <a:srgbClr val="FFFFFF"/>
                </a:solidFill>
                <a:latin typeface="Calibri"/>
                <a:ea typeface="Calibri"/>
                <a:cs typeface="Calibri"/>
                <a:sym typeface="Calibri"/>
              </a:rPr>
              <a:t> and </a:t>
            </a:r>
            <a:r>
              <a:rPr b="1" i="0" lang="en" sz="1600" u="sng" cap="none" strike="noStrike">
                <a:solidFill>
                  <a:srgbClr val="FFFFFF"/>
                </a:solidFill>
                <a:latin typeface="Calibri"/>
                <a:ea typeface="Calibri"/>
                <a:cs typeface="Calibri"/>
                <a:sym typeface="Calibri"/>
              </a:rPr>
              <a:t>User-Interfaces</a:t>
            </a:r>
            <a:r>
              <a:rPr b="1" i="0" lang="en" sz="1600" u="none" cap="none" strike="noStrike">
                <a:solidFill>
                  <a:srgbClr val="FFFFFF"/>
                </a:solidFill>
                <a:latin typeface="Calibri"/>
                <a:ea typeface="Calibri"/>
                <a:cs typeface="Calibri"/>
                <a:sym typeface="Calibri"/>
              </a:rPr>
              <a:t>?</a:t>
            </a:r>
            <a:endParaRPr b="1" i="0" sz="1600" u="none" cap="none" strike="noStrike">
              <a:solidFill>
                <a:srgbClr val="FFFFFF"/>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pic>
        <p:nvPicPr>
          <p:cNvPr id="274" name="Google Shape;274;g1a1edf37ddc_0_217"/>
          <p:cNvPicPr preferRelativeResize="0"/>
          <p:nvPr/>
        </p:nvPicPr>
        <p:blipFill rotWithShape="1">
          <a:blip r:embed="rId3">
            <a:alphaModFix/>
          </a:blip>
          <a:srcRect b="0" l="0" r="0" t="0"/>
          <a:stretch/>
        </p:blipFill>
        <p:spPr>
          <a:xfrm>
            <a:off x="1055437" y="2241931"/>
            <a:ext cx="7185525" cy="2022425"/>
          </a:xfrm>
          <a:prstGeom prst="rect">
            <a:avLst/>
          </a:prstGeom>
          <a:noFill/>
          <a:ln>
            <a:noFill/>
          </a:ln>
        </p:spPr>
      </p:pic>
      <p:sp>
        <p:nvSpPr>
          <p:cNvPr id="275" name="Google Shape;275;g1a1edf37ddc_0_217"/>
          <p:cNvSpPr/>
          <p:nvPr/>
        </p:nvSpPr>
        <p:spPr>
          <a:xfrm>
            <a:off x="527900" y="1936194"/>
            <a:ext cx="7988400" cy="3075300"/>
          </a:xfrm>
          <a:prstGeom prst="rect">
            <a:avLst/>
          </a:prstGeom>
          <a:solidFill>
            <a:srgbClr val="FFFFFF">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g1a1edf37ddc_0_217"/>
          <p:cNvSpPr/>
          <p:nvPr/>
        </p:nvSpPr>
        <p:spPr>
          <a:xfrm>
            <a:off x="6259400" y="984417"/>
            <a:ext cx="2530200" cy="1121400"/>
          </a:xfrm>
          <a:prstGeom prst="wedgeRoundRectCallout">
            <a:avLst>
              <a:gd fmla="val -32160" name="adj1"/>
              <a:gd fmla="val 93735" name="adj2"/>
              <a:gd fmla="val 0"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FFFFFF"/>
                </a:solidFill>
                <a:latin typeface="Calibri"/>
                <a:ea typeface="Calibri"/>
                <a:cs typeface="Calibri"/>
                <a:sym typeface="Calibri"/>
              </a:rPr>
              <a:t>Expected </a:t>
            </a:r>
            <a:r>
              <a:rPr b="1" i="0" lang="en" sz="1600" u="sng" cap="none" strike="noStrike">
                <a:solidFill>
                  <a:srgbClr val="FFFFFF"/>
                </a:solidFill>
                <a:latin typeface="Calibri"/>
                <a:ea typeface="Calibri"/>
                <a:cs typeface="Calibri"/>
                <a:sym typeface="Calibri"/>
              </a:rPr>
              <a:t>Harvesting Rate</a:t>
            </a:r>
            <a:r>
              <a:rPr b="0" i="0" lang="en" sz="1600" u="none" cap="none" strike="noStrike">
                <a:solidFill>
                  <a:srgbClr val="FFFFFF"/>
                </a:solidFill>
                <a:latin typeface="Calibri"/>
                <a:ea typeface="Calibri"/>
                <a:cs typeface="Calibri"/>
                <a:sym typeface="Calibri"/>
              </a:rPr>
              <a:t> and Harvester</a:t>
            </a:r>
            <a:r>
              <a:rPr b="1" i="0" lang="en" sz="1600" u="none" cap="none" strike="noStrike">
                <a:solidFill>
                  <a:srgbClr val="FFFFFF"/>
                </a:solidFill>
                <a:latin typeface="Calibri"/>
                <a:ea typeface="Calibri"/>
                <a:cs typeface="Calibri"/>
                <a:sym typeface="Calibri"/>
              </a:rPr>
              <a:t> </a:t>
            </a:r>
            <a:r>
              <a:rPr b="1" i="0" lang="en" sz="1600" u="sng" cap="none" strike="noStrike">
                <a:solidFill>
                  <a:srgbClr val="FFFFFF"/>
                </a:solidFill>
                <a:latin typeface="Calibri"/>
                <a:ea typeface="Calibri"/>
                <a:cs typeface="Calibri"/>
                <a:sym typeface="Calibri"/>
              </a:rPr>
              <a:t>Hardware Requirements</a:t>
            </a:r>
            <a:r>
              <a:rPr b="0" i="0" lang="en" sz="1600" u="none" cap="none" strike="noStrike">
                <a:solidFill>
                  <a:srgbClr val="FFFFFF"/>
                </a:solidFill>
                <a:latin typeface="Calibri"/>
                <a:ea typeface="Calibri"/>
                <a:cs typeface="Calibri"/>
                <a:sym typeface="Calibri"/>
              </a:rPr>
              <a:t>?</a:t>
            </a:r>
            <a:endParaRPr b="0" i="0" sz="1600" u="none" cap="none" strike="noStrike">
              <a:solidFill>
                <a:srgbClr val="FFFFFF"/>
              </a:solidFill>
              <a:latin typeface="Calibri"/>
              <a:ea typeface="Calibri"/>
              <a:cs typeface="Calibri"/>
              <a:sym typeface="Calibri"/>
            </a:endParaRPr>
          </a:p>
        </p:txBody>
      </p:sp>
      <p:sp>
        <p:nvSpPr>
          <p:cNvPr id="277" name="Google Shape;277;g1a1edf37ddc_0_217"/>
          <p:cNvSpPr/>
          <p:nvPr/>
        </p:nvSpPr>
        <p:spPr>
          <a:xfrm>
            <a:off x="1731550" y="4619472"/>
            <a:ext cx="2530200" cy="900000"/>
          </a:xfrm>
          <a:prstGeom prst="wedgeRoundRectCallout">
            <a:avLst>
              <a:gd fmla="val 45855" name="adj1"/>
              <a:gd fmla="val -133296" name="adj2"/>
              <a:gd fmla="val 0" name="adj3"/>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Affordable Index-Size</a:t>
            </a:r>
            <a:r>
              <a:rPr b="0" i="0" lang="en" sz="1600" u="sng" cap="none" strike="noStrike">
                <a:solidFill>
                  <a:srgbClr val="FFFFFF"/>
                </a:solidFill>
                <a:latin typeface="Calibri"/>
                <a:ea typeface="Calibri"/>
                <a:cs typeface="Calibri"/>
                <a:sym typeface="Calibri"/>
              </a:rPr>
              <a:t> </a:t>
            </a:r>
            <a:r>
              <a:rPr b="0" i="0" lang="en" sz="1600" u="none" cap="none" strike="noStrike">
                <a:solidFill>
                  <a:srgbClr val="FFFFFF"/>
                </a:solidFill>
                <a:latin typeface="Calibri"/>
                <a:ea typeface="Calibri"/>
                <a:cs typeface="Calibri"/>
                <a:sym typeface="Calibri"/>
              </a:rPr>
              <a:t>and </a:t>
            </a:r>
            <a:r>
              <a:rPr b="1" i="0" lang="en" sz="1600" u="sng" cap="none" strike="noStrike">
                <a:solidFill>
                  <a:srgbClr val="FFFFFF"/>
                </a:solidFill>
                <a:latin typeface="Calibri"/>
                <a:ea typeface="Calibri"/>
                <a:cs typeface="Calibri"/>
                <a:sym typeface="Calibri"/>
              </a:rPr>
              <a:t>Fragmentation Strategies</a:t>
            </a:r>
            <a:r>
              <a:rPr b="0" i="0" lang="en" sz="1600" u="none" cap="none" strike="noStrike">
                <a:solidFill>
                  <a:srgbClr val="FFFFFF"/>
                </a:solidFill>
                <a:latin typeface="Calibri"/>
                <a:ea typeface="Calibri"/>
                <a:cs typeface="Calibri"/>
                <a:sym typeface="Calibri"/>
              </a:rPr>
              <a:t>?</a:t>
            </a:r>
            <a:endParaRPr b="0" i="0" sz="1600" u="none" cap="none" strike="noStrike">
              <a:solidFill>
                <a:srgbClr val="FFFFFF"/>
              </a:solidFill>
              <a:latin typeface="Calibri"/>
              <a:ea typeface="Calibri"/>
              <a:cs typeface="Calibri"/>
              <a:sym typeface="Calibri"/>
            </a:endParaRPr>
          </a:p>
        </p:txBody>
      </p:sp>
      <p:sp>
        <p:nvSpPr>
          <p:cNvPr id="278" name="Google Shape;278;g1a1edf37ddc_0_217"/>
          <p:cNvSpPr/>
          <p:nvPr/>
        </p:nvSpPr>
        <p:spPr>
          <a:xfrm>
            <a:off x="2433575" y="1097703"/>
            <a:ext cx="2530200" cy="900000"/>
          </a:xfrm>
          <a:prstGeom prst="wedgeRoundRectCallout">
            <a:avLst>
              <a:gd fmla="val -7712" name="adj1"/>
              <a:gd fmla="val 246090" name="adj2"/>
              <a:gd fmla="val 0" name="adj3"/>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Query Performance</a:t>
            </a:r>
            <a:r>
              <a:rPr b="1" i="0" lang="en" sz="1600" u="none" cap="none" strike="noStrike">
                <a:solidFill>
                  <a:srgbClr val="FFFFFF"/>
                </a:solidFill>
                <a:latin typeface="Calibri"/>
                <a:ea typeface="Calibri"/>
                <a:cs typeface="Calibri"/>
                <a:sym typeface="Calibri"/>
              </a:rPr>
              <a:t> </a:t>
            </a:r>
            <a:r>
              <a:rPr b="0" i="0" lang="en" sz="1600" u="none" cap="none" strike="noStrike">
                <a:solidFill>
                  <a:srgbClr val="FFFFFF"/>
                </a:solidFill>
                <a:latin typeface="Calibri"/>
                <a:ea typeface="Calibri"/>
                <a:cs typeface="Calibri"/>
                <a:sym typeface="Calibri"/>
              </a:rPr>
              <a:t>for common </a:t>
            </a:r>
            <a:r>
              <a:rPr b="1" i="0" lang="en" sz="1600" u="sng" cap="none" strike="noStrike">
                <a:solidFill>
                  <a:srgbClr val="FFFFFF"/>
                </a:solidFill>
                <a:latin typeface="Calibri"/>
                <a:ea typeface="Calibri"/>
                <a:cs typeface="Calibri"/>
                <a:sym typeface="Calibri"/>
              </a:rPr>
              <a:t>use-cases</a:t>
            </a:r>
            <a:r>
              <a:rPr b="1" i="0" lang="en" sz="1600" u="none" cap="none" strike="noStrike">
                <a:solidFill>
                  <a:srgbClr val="FFFFFF"/>
                </a:solidFill>
                <a:latin typeface="Calibri"/>
                <a:ea typeface="Calibri"/>
                <a:cs typeface="Calibri"/>
                <a:sym typeface="Calibri"/>
              </a:rPr>
              <a:t>?</a:t>
            </a:r>
            <a:endParaRPr b="1" i="0" sz="1600" u="none" cap="none" strike="noStrike">
              <a:solidFill>
                <a:srgbClr val="FFFFFF"/>
              </a:solidFill>
              <a:latin typeface="Calibri"/>
              <a:ea typeface="Calibri"/>
              <a:cs typeface="Calibri"/>
              <a:sym typeface="Calibri"/>
            </a:endParaRPr>
          </a:p>
        </p:txBody>
      </p:sp>
      <p:sp>
        <p:nvSpPr>
          <p:cNvPr id="279" name="Google Shape;279;g1a1edf37ddc_0_217"/>
          <p:cNvSpPr/>
          <p:nvPr/>
        </p:nvSpPr>
        <p:spPr>
          <a:xfrm>
            <a:off x="5302525" y="4029944"/>
            <a:ext cx="2025900" cy="543300"/>
          </a:xfrm>
          <a:prstGeom prst="wedgeRoundRectCallout">
            <a:avLst>
              <a:gd fmla="val -73129" name="adj1"/>
              <a:gd fmla="val -243446" name="adj2"/>
              <a:gd fmla="val 0" name="adj3"/>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Ingest Performance</a:t>
            </a:r>
            <a:r>
              <a:rPr b="0" i="0" lang="en" sz="1600" u="none" cap="none" strike="noStrike">
                <a:solidFill>
                  <a:srgbClr val="FFFFFF"/>
                </a:solidFill>
                <a:latin typeface="Calibri"/>
                <a:ea typeface="Calibri"/>
                <a:cs typeface="Calibri"/>
                <a:sym typeface="Calibri"/>
              </a:rPr>
              <a:t>?</a:t>
            </a:r>
            <a:endParaRPr b="0" i="0" sz="1600" u="none" cap="none" strike="noStrike">
              <a:solidFill>
                <a:srgbClr val="FFFFFF"/>
              </a:solidFill>
              <a:latin typeface="Calibri"/>
              <a:ea typeface="Calibri"/>
              <a:cs typeface="Calibri"/>
              <a:sym typeface="Calibri"/>
            </a:endParaRPr>
          </a:p>
        </p:txBody>
      </p:sp>
      <p:sp>
        <p:nvSpPr>
          <p:cNvPr id="280" name="Google Shape;280;g1a1edf37ddc_0_217"/>
          <p:cNvSpPr/>
          <p:nvPr/>
        </p:nvSpPr>
        <p:spPr>
          <a:xfrm>
            <a:off x="462550" y="2349694"/>
            <a:ext cx="1656000" cy="900000"/>
          </a:xfrm>
          <a:prstGeom prst="wedgeRoundRectCallout">
            <a:avLst>
              <a:gd fmla="val 55089" name="adj1"/>
              <a:gd fmla="val 93238" name="adj2"/>
              <a:gd fmla="val 0" name="adj3"/>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API</a:t>
            </a:r>
            <a:r>
              <a:rPr b="0" i="0" lang="en" sz="1600" u="none" cap="none" strike="noStrike">
                <a:solidFill>
                  <a:srgbClr val="FFFFFF"/>
                </a:solidFill>
                <a:latin typeface="Calibri"/>
                <a:ea typeface="Calibri"/>
                <a:cs typeface="Calibri"/>
                <a:sym typeface="Calibri"/>
              </a:rPr>
              <a:t> and </a:t>
            </a:r>
            <a:r>
              <a:rPr b="1" i="0" lang="en" sz="1600" u="sng" cap="none" strike="noStrike">
                <a:solidFill>
                  <a:srgbClr val="FFFFFF"/>
                </a:solidFill>
                <a:latin typeface="Calibri"/>
                <a:ea typeface="Calibri"/>
                <a:cs typeface="Calibri"/>
                <a:sym typeface="Calibri"/>
              </a:rPr>
              <a:t>User-Interfaces</a:t>
            </a:r>
            <a:r>
              <a:rPr b="1" i="0" lang="en" sz="1600" u="none" cap="none" strike="noStrike">
                <a:solidFill>
                  <a:srgbClr val="FFFFFF"/>
                </a:solidFill>
                <a:latin typeface="Calibri"/>
                <a:ea typeface="Calibri"/>
                <a:cs typeface="Calibri"/>
                <a:sym typeface="Calibri"/>
              </a:rPr>
              <a:t>?</a:t>
            </a:r>
            <a:endParaRPr b="1" i="0" sz="1600" u="none" cap="none" strike="noStrike">
              <a:solidFill>
                <a:srgbClr val="FFFFFF"/>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g1a1edf37ddc_0_30"/>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39285"/>
              <a:buFont typeface="Arial"/>
              <a:buNone/>
            </a:pPr>
            <a:r>
              <a:rPr b="1" lang="en"/>
              <a:t>Overview and Motivation</a:t>
            </a:r>
            <a:endParaRPr/>
          </a:p>
          <a:p>
            <a:pPr indent="0" lvl="0" marL="0" rtl="0" algn="l">
              <a:lnSpc>
                <a:spcPct val="100000"/>
              </a:lnSpc>
              <a:spcBef>
                <a:spcPts val="0"/>
              </a:spcBef>
              <a:spcAft>
                <a:spcPts val="0"/>
              </a:spcAft>
              <a:buSzPct val="111111"/>
              <a:buNone/>
            </a:pPr>
            <a:r>
              <a:t/>
            </a:r>
            <a:endParaRPr b="1"/>
          </a:p>
        </p:txBody>
      </p:sp>
      <p:sp>
        <p:nvSpPr>
          <p:cNvPr id="67" name="Google Shape;67;g1a1edf37ddc_0_30"/>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p>
            <a:pPr indent="-361950" lvl="0" marL="457200" rtl="0" algn="l">
              <a:lnSpc>
                <a:spcPct val="115000"/>
              </a:lnSpc>
              <a:spcBef>
                <a:spcPts val="1000"/>
              </a:spcBef>
              <a:spcAft>
                <a:spcPts val="0"/>
              </a:spcAft>
              <a:buSzPts val="2100"/>
              <a:buAutoNum type="arabicPeriod"/>
            </a:pPr>
            <a:r>
              <a:rPr lang="en" sz="2100"/>
              <a:t>Vast amounts of data are produced for scientific purposes</a:t>
            </a:r>
            <a:endParaRPr sz="2100"/>
          </a:p>
          <a:p>
            <a:pPr indent="-361950" lvl="1" marL="914400" rtl="0" algn="l">
              <a:lnSpc>
                <a:spcPct val="115000"/>
              </a:lnSpc>
              <a:spcBef>
                <a:spcPts val="1000"/>
              </a:spcBef>
              <a:spcAft>
                <a:spcPts val="0"/>
              </a:spcAft>
              <a:buSzPts val="2100"/>
              <a:buAutoNum type="alphaLcPeriod"/>
            </a:pPr>
            <a:r>
              <a:rPr lang="en" sz="2100"/>
              <a:t>Funding agencies and publishers increasingly require research artifacts</a:t>
            </a:r>
            <a:endParaRPr sz="2100"/>
          </a:p>
          <a:p>
            <a:pPr indent="-361950" lvl="0" marL="457200" rtl="0" algn="l">
              <a:lnSpc>
                <a:spcPct val="115000"/>
              </a:lnSpc>
              <a:spcBef>
                <a:spcPts val="1000"/>
              </a:spcBef>
              <a:spcAft>
                <a:spcPts val="0"/>
              </a:spcAft>
              <a:buSzPts val="2100"/>
              <a:buAutoNum type="arabicPeriod"/>
            </a:pPr>
            <a:r>
              <a:rPr lang="en" sz="2100"/>
              <a:t>Discovery and usage of these datasets is often not straightforward</a:t>
            </a:r>
            <a:endParaRPr sz="2100"/>
          </a:p>
          <a:p>
            <a:pPr indent="-361950" lvl="0" marL="457200" rtl="0" algn="l">
              <a:lnSpc>
                <a:spcPct val="115000"/>
              </a:lnSpc>
              <a:spcBef>
                <a:spcPts val="1000"/>
              </a:spcBef>
              <a:spcAft>
                <a:spcPts val="0"/>
              </a:spcAft>
              <a:buSzPts val="2100"/>
              <a:buAutoNum type="arabicPeriod"/>
            </a:pPr>
            <a:r>
              <a:rPr lang="en" sz="2100"/>
              <a:t>As part of the NSF </a:t>
            </a:r>
            <a:r>
              <a:rPr b="1" lang="en" sz="2100"/>
              <a:t>National Science Data Fabric</a:t>
            </a:r>
            <a:r>
              <a:rPr lang="en" sz="2100"/>
              <a:t> (NSDF) Pilot Project we are developing services and cyberinfrastructure to </a:t>
            </a:r>
            <a:r>
              <a:rPr b="1" lang="en" sz="2100"/>
              <a:t>democratize data delivery</a:t>
            </a:r>
            <a:endParaRPr sz="2100"/>
          </a:p>
        </p:txBody>
      </p:sp>
      <p:sp>
        <p:nvSpPr>
          <p:cNvPr id="68" name="Google Shape;68;g1a1edf37ddc_0_30"/>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69" name="Google Shape;69;g1a1edf37ddc_0_30"/>
          <p:cNvSpPr txBox="1"/>
          <p:nvPr/>
        </p:nvSpPr>
        <p:spPr>
          <a:xfrm>
            <a:off x="104775" y="3647583"/>
            <a:ext cx="8829600" cy="1015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700"/>
              <a:buFont typeface="Arial"/>
              <a:buNone/>
            </a:pPr>
            <a:r>
              <a:rPr b="1" i="0" lang="en" sz="2700" u="none" cap="none" strike="noStrike">
                <a:solidFill>
                  <a:srgbClr val="F6B26B"/>
                </a:solidFill>
                <a:latin typeface="Calibri"/>
                <a:ea typeface="Calibri"/>
                <a:cs typeface="Calibri"/>
                <a:sym typeface="Calibri"/>
              </a:rPr>
              <a:t>→ Need for global indexing service of available data</a:t>
            </a:r>
            <a:endParaRPr b="1" i="0" sz="2700" u="none" cap="none" strike="noStrike">
              <a:solidFill>
                <a:srgbClr val="F6B26B"/>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700"/>
              <a:buFont typeface="Arial"/>
              <a:buNone/>
            </a:pPr>
            <a:r>
              <a:rPr b="1" i="0" lang="en" sz="2700" u="none" cap="none" strike="noStrike">
                <a:solidFill>
                  <a:srgbClr val="F6B26B"/>
                </a:solidFill>
                <a:latin typeface="Calibri"/>
                <a:ea typeface="Calibri"/>
                <a:cs typeface="Calibri"/>
                <a:sym typeface="Calibri"/>
              </a:rPr>
              <a:t>     within National Science Data Fabric</a:t>
            </a:r>
            <a:endParaRPr b="1" i="0" sz="2700" u="none" cap="none" strike="noStrike">
              <a:solidFill>
                <a:srgbClr val="93C47D"/>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g17f6e0dbc31_0_13"/>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u="sng"/>
              <a:t>Harvesting Performance</a:t>
            </a:r>
            <a:r>
              <a:rPr b="1" lang="en"/>
              <a:t> and Network Traffic Analysis</a:t>
            </a:r>
            <a:endParaRPr b="1" u="sng"/>
          </a:p>
        </p:txBody>
      </p:sp>
      <p:sp>
        <p:nvSpPr>
          <p:cNvPr id="286" name="Google Shape;286;g17f6e0dbc31_0_13"/>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342900" lvl="0" marL="457200" rtl="0" algn="l">
              <a:lnSpc>
                <a:spcPct val="115000"/>
              </a:lnSpc>
              <a:spcBef>
                <a:spcPts val="0"/>
              </a:spcBef>
              <a:spcAft>
                <a:spcPts val="0"/>
              </a:spcAft>
              <a:buSzPts val="1800"/>
              <a:buChar char="●"/>
            </a:pPr>
            <a:r>
              <a:rPr lang="en"/>
              <a:t>Entries/s fetched from different repository provider vary a lot</a:t>
            </a:r>
            <a:endParaRPr/>
          </a:p>
          <a:p>
            <a:pPr indent="0" lvl="0" marL="914400" rtl="0" algn="l">
              <a:lnSpc>
                <a:spcPct val="115000"/>
              </a:lnSpc>
              <a:spcBef>
                <a:spcPts val="0"/>
              </a:spcBef>
              <a:spcAft>
                <a:spcPts val="0"/>
              </a:spcAft>
              <a:buSzPts val="1800"/>
              <a:buNone/>
            </a:pPr>
            <a:r>
              <a:rPr lang="en">
                <a:solidFill>
                  <a:srgbClr val="F6B26B"/>
                </a:solidFill>
              </a:rPr>
              <a:t>→ We would greatly benefit from a standard and batched queries</a:t>
            </a:r>
            <a:endParaRPr>
              <a:solidFill>
                <a:srgbClr val="F6B26B"/>
              </a:solidFill>
            </a:endParaRPr>
          </a:p>
        </p:txBody>
      </p:sp>
      <p:sp>
        <p:nvSpPr>
          <p:cNvPr id="287" name="Google Shape;287;g17f6e0dbc31_0_13"/>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
              <a:t>‹#›</a:t>
            </a:fld>
            <a:endParaRPr/>
          </a:p>
        </p:txBody>
      </p:sp>
      <p:pic>
        <p:nvPicPr>
          <p:cNvPr id="288" name="Google Shape;288;g17f6e0dbc31_0_13"/>
          <p:cNvPicPr preferRelativeResize="0"/>
          <p:nvPr/>
        </p:nvPicPr>
        <p:blipFill rotWithShape="1">
          <a:blip r:embed="rId3">
            <a:alphaModFix/>
          </a:blip>
          <a:srcRect b="0" l="0" r="0" t="14265"/>
          <a:stretch/>
        </p:blipFill>
        <p:spPr>
          <a:xfrm>
            <a:off x="0" y="848723"/>
            <a:ext cx="9144000" cy="2991417"/>
          </a:xfrm>
          <a:prstGeom prst="rect">
            <a:avLst/>
          </a:prstGeom>
          <a:noFill/>
          <a:ln>
            <a:noFill/>
          </a:ln>
        </p:spPr>
      </p:pic>
      <p:sp>
        <p:nvSpPr>
          <p:cNvPr id="289" name="Google Shape;289;g17f6e0dbc31_0_13"/>
          <p:cNvSpPr/>
          <p:nvPr/>
        </p:nvSpPr>
        <p:spPr>
          <a:xfrm>
            <a:off x="183425" y="2338901"/>
            <a:ext cx="8782200" cy="1914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g180607f8cc6_0_39"/>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u="sng"/>
              <a:t>Harvesting Performance</a:t>
            </a:r>
            <a:r>
              <a:rPr b="1" lang="en"/>
              <a:t> and Network Traffic Analysis</a:t>
            </a:r>
            <a:endParaRPr b="1" u="sng"/>
          </a:p>
        </p:txBody>
      </p:sp>
      <p:sp>
        <p:nvSpPr>
          <p:cNvPr id="295" name="Google Shape;295;g180607f8cc6_0_39"/>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342900" lvl="0" marL="457200" rtl="0" algn="l">
              <a:lnSpc>
                <a:spcPct val="115000"/>
              </a:lnSpc>
              <a:spcBef>
                <a:spcPts val="0"/>
              </a:spcBef>
              <a:spcAft>
                <a:spcPts val="0"/>
              </a:spcAft>
              <a:buSzPts val="1800"/>
              <a:buChar char="●"/>
            </a:pPr>
            <a:r>
              <a:rPr lang="en"/>
              <a:t>Entries/s fetched from different repository provider vary a lot</a:t>
            </a:r>
            <a:endParaRPr/>
          </a:p>
          <a:p>
            <a:pPr indent="0" lvl="0" marL="914400" rtl="0" algn="l">
              <a:lnSpc>
                <a:spcPct val="115000"/>
              </a:lnSpc>
              <a:spcBef>
                <a:spcPts val="0"/>
              </a:spcBef>
              <a:spcAft>
                <a:spcPts val="0"/>
              </a:spcAft>
              <a:buSzPts val="1800"/>
              <a:buNone/>
            </a:pPr>
            <a:r>
              <a:rPr lang="en">
                <a:solidFill>
                  <a:srgbClr val="F6B26B"/>
                </a:solidFill>
              </a:rPr>
              <a:t>→ We would greatly benefit from a standard and batched queries</a:t>
            </a:r>
            <a:endParaRPr>
              <a:solidFill>
                <a:srgbClr val="F6B26B"/>
              </a:solidFill>
            </a:endParaRPr>
          </a:p>
          <a:p>
            <a:pPr indent="-342900" lvl="0" marL="457200" rtl="0" algn="l">
              <a:lnSpc>
                <a:spcPct val="115000"/>
              </a:lnSpc>
              <a:spcBef>
                <a:spcPts val="0"/>
              </a:spcBef>
              <a:spcAft>
                <a:spcPts val="0"/>
              </a:spcAft>
              <a:buSzPts val="1800"/>
              <a:buChar char="●"/>
            </a:pPr>
            <a:r>
              <a:rPr lang="en"/>
              <a:t>Request data send and received not always in favorable ratio</a:t>
            </a:r>
            <a:endParaRPr/>
          </a:p>
        </p:txBody>
      </p:sp>
      <p:sp>
        <p:nvSpPr>
          <p:cNvPr id="296" name="Google Shape;296;g180607f8cc6_0_39"/>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
              <a:t>‹#›</a:t>
            </a:fld>
            <a:endParaRPr/>
          </a:p>
        </p:txBody>
      </p:sp>
      <p:pic>
        <p:nvPicPr>
          <p:cNvPr id="297" name="Google Shape;297;g180607f8cc6_0_39"/>
          <p:cNvPicPr preferRelativeResize="0"/>
          <p:nvPr/>
        </p:nvPicPr>
        <p:blipFill rotWithShape="1">
          <a:blip r:embed="rId3">
            <a:alphaModFix/>
          </a:blip>
          <a:srcRect b="0" l="0" r="0" t="14265"/>
          <a:stretch/>
        </p:blipFill>
        <p:spPr>
          <a:xfrm>
            <a:off x="0" y="848723"/>
            <a:ext cx="9144000" cy="2991417"/>
          </a:xfrm>
          <a:prstGeom prst="rect">
            <a:avLst/>
          </a:prstGeom>
          <a:noFill/>
          <a:ln>
            <a:noFill/>
          </a:ln>
        </p:spPr>
      </p:pic>
      <p:sp>
        <p:nvSpPr>
          <p:cNvPr id="298" name="Google Shape;298;g180607f8cc6_0_39"/>
          <p:cNvSpPr/>
          <p:nvPr/>
        </p:nvSpPr>
        <p:spPr>
          <a:xfrm>
            <a:off x="183425" y="2510579"/>
            <a:ext cx="8782200" cy="361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g180607f8cc6_0_55"/>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u="sng"/>
              <a:t>Harvesting Performance</a:t>
            </a:r>
            <a:r>
              <a:rPr b="1" lang="en"/>
              <a:t> and Network Traffic Analysis</a:t>
            </a:r>
            <a:endParaRPr b="1"/>
          </a:p>
        </p:txBody>
      </p:sp>
      <p:sp>
        <p:nvSpPr>
          <p:cNvPr id="304" name="Google Shape;304;g180607f8cc6_0_55"/>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342900" lvl="0" marL="457200" rtl="0" algn="l">
              <a:lnSpc>
                <a:spcPct val="115000"/>
              </a:lnSpc>
              <a:spcBef>
                <a:spcPts val="0"/>
              </a:spcBef>
              <a:spcAft>
                <a:spcPts val="0"/>
              </a:spcAft>
              <a:buSzPts val="1800"/>
              <a:buChar char="●"/>
            </a:pPr>
            <a:r>
              <a:rPr lang="en"/>
              <a:t>Entries/s fetched from different repository provider vary a lot</a:t>
            </a:r>
            <a:endParaRPr/>
          </a:p>
          <a:p>
            <a:pPr indent="0" lvl="0" marL="914400" rtl="0" algn="l">
              <a:lnSpc>
                <a:spcPct val="115000"/>
              </a:lnSpc>
              <a:spcBef>
                <a:spcPts val="0"/>
              </a:spcBef>
              <a:spcAft>
                <a:spcPts val="0"/>
              </a:spcAft>
              <a:buSzPts val="1800"/>
              <a:buNone/>
            </a:pPr>
            <a:r>
              <a:rPr lang="en">
                <a:solidFill>
                  <a:srgbClr val="F6B26B"/>
                </a:solidFill>
              </a:rPr>
              <a:t>→ We would greatly benefit from a standard and batched queries</a:t>
            </a:r>
            <a:endParaRPr>
              <a:solidFill>
                <a:srgbClr val="F6B26B"/>
              </a:solidFill>
            </a:endParaRPr>
          </a:p>
          <a:p>
            <a:pPr indent="-342900" lvl="0" marL="457200" rtl="0" algn="l">
              <a:lnSpc>
                <a:spcPct val="115000"/>
              </a:lnSpc>
              <a:spcBef>
                <a:spcPts val="0"/>
              </a:spcBef>
              <a:spcAft>
                <a:spcPts val="0"/>
              </a:spcAft>
              <a:buSzPts val="1800"/>
              <a:buChar char="●"/>
            </a:pPr>
            <a:r>
              <a:rPr lang="en"/>
              <a:t>Request data send and received not always in favorable ratio </a:t>
            </a:r>
            <a:r>
              <a:rPr lang="en">
                <a:solidFill>
                  <a:srgbClr val="93C47D"/>
                </a:solidFill>
              </a:rPr>
              <a:t>(because they batch)</a:t>
            </a:r>
            <a:endParaRPr>
              <a:solidFill>
                <a:srgbClr val="93C47D"/>
              </a:solidFill>
            </a:endParaRPr>
          </a:p>
        </p:txBody>
      </p:sp>
      <p:sp>
        <p:nvSpPr>
          <p:cNvPr id="305" name="Google Shape;305;g180607f8cc6_0_55"/>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
              <a:t>‹#›</a:t>
            </a:fld>
            <a:endParaRPr/>
          </a:p>
        </p:txBody>
      </p:sp>
      <p:pic>
        <p:nvPicPr>
          <p:cNvPr id="306" name="Google Shape;306;g180607f8cc6_0_55"/>
          <p:cNvPicPr preferRelativeResize="0"/>
          <p:nvPr/>
        </p:nvPicPr>
        <p:blipFill rotWithShape="1">
          <a:blip r:embed="rId3">
            <a:alphaModFix/>
          </a:blip>
          <a:srcRect b="0" l="0" r="0" t="14265"/>
          <a:stretch/>
        </p:blipFill>
        <p:spPr>
          <a:xfrm>
            <a:off x="0" y="848723"/>
            <a:ext cx="9144000" cy="2991417"/>
          </a:xfrm>
          <a:prstGeom prst="rect">
            <a:avLst/>
          </a:prstGeom>
          <a:noFill/>
          <a:ln>
            <a:noFill/>
          </a:ln>
        </p:spPr>
      </p:pic>
      <p:sp>
        <p:nvSpPr>
          <p:cNvPr id="307" name="Google Shape;307;g180607f8cc6_0_55"/>
          <p:cNvSpPr/>
          <p:nvPr/>
        </p:nvSpPr>
        <p:spPr>
          <a:xfrm>
            <a:off x="7397050" y="2510575"/>
            <a:ext cx="732600" cy="361200"/>
          </a:xfrm>
          <a:prstGeom prst="roundRect">
            <a:avLst>
              <a:gd fmla="val 16667" name="adj"/>
            </a:avLst>
          </a:prstGeom>
          <a:noFill/>
          <a:ln cap="flat" cmpd="sng" w="38100">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g180607f8cc6_0_55"/>
          <p:cNvSpPr/>
          <p:nvPr/>
        </p:nvSpPr>
        <p:spPr>
          <a:xfrm>
            <a:off x="6558850" y="2510575"/>
            <a:ext cx="732600" cy="361200"/>
          </a:xfrm>
          <a:prstGeom prst="roundRect">
            <a:avLst>
              <a:gd fmla="val 16667" name="adj"/>
            </a:avLst>
          </a:prstGeom>
          <a:noFill/>
          <a:ln cap="flat" cmpd="sng" w="38100">
            <a:solidFill>
              <a:srgbClr val="F6B26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2" name="Shape 312"/>
        <p:cNvGrpSpPr/>
        <p:nvPr/>
      </p:nvGrpSpPr>
      <p:grpSpPr>
        <a:xfrm>
          <a:off x="0" y="0"/>
          <a:ext cx="0" cy="0"/>
          <a:chOff x="0" y="0"/>
          <a:chExt cx="0" cy="0"/>
        </a:xfrm>
      </p:grpSpPr>
      <p:sp>
        <p:nvSpPr>
          <p:cNvPr id="313" name="Google Shape;313;g180607f8cc6_0_47"/>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u="sng"/>
              <a:t>Harvesting Performance</a:t>
            </a:r>
            <a:r>
              <a:rPr b="1" lang="en"/>
              <a:t> and Network Traffic Analysis</a:t>
            </a:r>
            <a:endParaRPr b="1" u="sng"/>
          </a:p>
        </p:txBody>
      </p:sp>
      <p:sp>
        <p:nvSpPr>
          <p:cNvPr id="314" name="Google Shape;314;g180607f8cc6_0_47"/>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342900" lvl="0" marL="457200" rtl="0" algn="l">
              <a:lnSpc>
                <a:spcPct val="115000"/>
              </a:lnSpc>
              <a:spcBef>
                <a:spcPts val="0"/>
              </a:spcBef>
              <a:spcAft>
                <a:spcPts val="0"/>
              </a:spcAft>
              <a:buSzPts val="1800"/>
              <a:buChar char="●"/>
            </a:pPr>
            <a:r>
              <a:rPr lang="en"/>
              <a:t>Entries/s fetched from different repository provider vary a lot</a:t>
            </a:r>
            <a:endParaRPr/>
          </a:p>
          <a:p>
            <a:pPr indent="0" lvl="0" marL="914400" rtl="0" algn="l">
              <a:lnSpc>
                <a:spcPct val="115000"/>
              </a:lnSpc>
              <a:spcBef>
                <a:spcPts val="0"/>
              </a:spcBef>
              <a:spcAft>
                <a:spcPts val="0"/>
              </a:spcAft>
              <a:buSzPts val="1800"/>
              <a:buNone/>
            </a:pPr>
            <a:r>
              <a:rPr lang="en">
                <a:solidFill>
                  <a:srgbClr val="F6B26B"/>
                </a:solidFill>
              </a:rPr>
              <a:t>→ We would greatly benefit from a standard and batched queries</a:t>
            </a:r>
            <a:endParaRPr>
              <a:solidFill>
                <a:srgbClr val="F6B26B"/>
              </a:solidFill>
            </a:endParaRPr>
          </a:p>
          <a:p>
            <a:pPr indent="-342900" lvl="0" marL="457200" rtl="0" algn="l">
              <a:lnSpc>
                <a:spcPct val="115000"/>
              </a:lnSpc>
              <a:spcBef>
                <a:spcPts val="0"/>
              </a:spcBef>
              <a:spcAft>
                <a:spcPts val="0"/>
              </a:spcAft>
              <a:buSzPts val="1800"/>
              <a:buChar char="●"/>
            </a:pPr>
            <a:r>
              <a:rPr lang="en"/>
              <a:t>Request data send and received not always in favorable ratio </a:t>
            </a:r>
            <a:r>
              <a:rPr lang="en">
                <a:solidFill>
                  <a:srgbClr val="93C47D"/>
                </a:solidFill>
              </a:rPr>
              <a:t>(because they batch)</a:t>
            </a:r>
            <a:endParaRPr>
              <a:solidFill>
                <a:srgbClr val="93C47D"/>
              </a:solidFill>
            </a:endParaRPr>
          </a:p>
          <a:p>
            <a:pPr indent="-342900" lvl="0" marL="457200" rtl="0" algn="l">
              <a:lnSpc>
                <a:spcPct val="115000"/>
              </a:lnSpc>
              <a:spcBef>
                <a:spcPts val="0"/>
              </a:spcBef>
              <a:spcAft>
                <a:spcPts val="0"/>
              </a:spcAft>
              <a:buSzPts val="1800"/>
              <a:buChar char="●"/>
            </a:pPr>
            <a:r>
              <a:rPr lang="en"/>
              <a:t>Different repositories require different harvesting strategies</a:t>
            </a:r>
            <a:endParaRPr/>
          </a:p>
        </p:txBody>
      </p:sp>
      <p:sp>
        <p:nvSpPr>
          <p:cNvPr id="315" name="Google Shape;315;g180607f8cc6_0_47"/>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
              <a:t>‹#›</a:t>
            </a:fld>
            <a:endParaRPr/>
          </a:p>
        </p:txBody>
      </p:sp>
      <p:pic>
        <p:nvPicPr>
          <p:cNvPr id="316" name="Google Shape;316;g180607f8cc6_0_47"/>
          <p:cNvPicPr preferRelativeResize="0"/>
          <p:nvPr/>
        </p:nvPicPr>
        <p:blipFill rotWithShape="1">
          <a:blip r:embed="rId3">
            <a:alphaModFix/>
          </a:blip>
          <a:srcRect b="0" l="0" r="0" t="14265"/>
          <a:stretch/>
        </p:blipFill>
        <p:spPr>
          <a:xfrm>
            <a:off x="0" y="848723"/>
            <a:ext cx="9144000" cy="2991417"/>
          </a:xfrm>
          <a:prstGeom prst="rect">
            <a:avLst/>
          </a:prstGeom>
          <a:noFill/>
          <a:ln>
            <a:noFill/>
          </a:ln>
        </p:spPr>
      </p:pic>
      <p:sp>
        <p:nvSpPr>
          <p:cNvPr id="317" name="Google Shape;317;g180607f8cc6_0_47"/>
          <p:cNvSpPr/>
          <p:nvPr/>
        </p:nvSpPr>
        <p:spPr>
          <a:xfrm>
            <a:off x="6545775" y="1526575"/>
            <a:ext cx="837900" cy="172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g180607f8cc6_0_47"/>
          <p:cNvSpPr/>
          <p:nvPr/>
        </p:nvSpPr>
        <p:spPr>
          <a:xfrm>
            <a:off x="6545750" y="2344975"/>
            <a:ext cx="837900" cy="172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pic>
        <p:nvPicPr>
          <p:cNvPr id="323" name="Google Shape;323;g1a1edf37ddc_0_265"/>
          <p:cNvPicPr preferRelativeResize="0"/>
          <p:nvPr/>
        </p:nvPicPr>
        <p:blipFill rotWithShape="1">
          <a:blip r:embed="rId3">
            <a:alphaModFix/>
          </a:blip>
          <a:srcRect b="0" l="0" r="0" t="0"/>
          <a:stretch/>
        </p:blipFill>
        <p:spPr>
          <a:xfrm>
            <a:off x="1055437" y="2241931"/>
            <a:ext cx="7185525" cy="2022425"/>
          </a:xfrm>
          <a:prstGeom prst="rect">
            <a:avLst/>
          </a:prstGeom>
          <a:noFill/>
          <a:ln>
            <a:noFill/>
          </a:ln>
        </p:spPr>
      </p:pic>
      <p:sp>
        <p:nvSpPr>
          <p:cNvPr id="324" name="Google Shape;324;g1a1edf37ddc_0_265"/>
          <p:cNvSpPr/>
          <p:nvPr/>
        </p:nvSpPr>
        <p:spPr>
          <a:xfrm>
            <a:off x="527900" y="1936194"/>
            <a:ext cx="7988400" cy="3075300"/>
          </a:xfrm>
          <a:prstGeom prst="rect">
            <a:avLst/>
          </a:prstGeom>
          <a:solidFill>
            <a:srgbClr val="FFFFFF">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g1a1edf37ddc_0_265"/>
          <p:cNvSpPr/>
          <p:nvPr/>
        </p:nvSpPr>
        <p:spPr>
          <a:xfrm>
            <a:off x="6259400" y="984417"/>
            <a:ext cx="2530200" cy="1121400"/>
          </a:xfrm>
          <a:prstGeom prst="wedgeRoundRectCallout">
            <a:avLst>
              <a:gd fmla="val -32160" name="adj1"/>
              <a:gd fmla="val 93735" name="adj2"/>
              <a:gd fmla="val 0" name="adj3"/>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FFFFFF"/>
                </a:solidFill>
                <a:latin typeface="Calibri"/>
                <a:ea typeface="Calibri"/>
                <a:cs typeface="Calibri"/>
                <a:sym typeface="Calibri"/>
              </a:rPr>
              <a:t>Expected </a:t>
            </a:r>
            <a:r>
              <a:rPr b="1" i="0" lang="en" sz="1600" u="sng" cap="none" strike="noStrike">
                <a:solidFill>
                  <a:srgbClr val="FFFFFF"/>
                </a:solidFill>
                <a:latin typeface="Calibri"/>
                <a:ea typeface="Calibri"/>
                <a:cs typeface="Calibri"/>
                <a:sym typeface="Calibri"/>
              </a:rPr>
              <a:t>Harvesting Rate</a:t>
            </a:r>
            <a:r>
              <a:rPr b="0" i="0" lang="en" sz="1600" u="none" cap="none" strike="noStrike">
                <a:solidFill>
                  <a:srgbClr val="FFFFFF"/>
                </a:solidFill>
                <a:latin typeface="Calibri"/>
                <a:ea typeface="Calibri"/>
                <a:cs typeface="Calibri"/>
                <a:sym typeface="Calibri"/>
              </a:rPr>
              <a:t> and Harvester</a:t>
            </a:r>
            <a:r>
              <a:rPr b="1" i="0" lang="en" sz="1600" u="none" cap="none" strike="noStrike">
                <a:solidFill>
                  <a:srgbClr val="FFFFFF"/>
                </a:solidFill>
                <a:latin typeface="Calibri"/>
                <a:ea typeface="Calibri"/>
                <a:cs typeface="Calibri"/>
                <a:sym typeface="Calibri"/>
              </a:rPr>
              <a:t> </a:t>
            </a:r>
            <a:r>
              <a:rPr b="1" i="0" lang="en" sz="1600" u="sng" cap="none" strike="noStrike">
                <a:solidFill>
                  <a:srgbClr val="FFFFFF"/>
                </a:solidFill>
                <a:latin typeface="Calibri"/>
                <a:ea typeface="Calibri"/>
                <a:cs typeface="Calibri"/>
                <a:sym typeface="Calibri"/>
              </a:rPr>
              <a:t>Hardware Requirements</a:t>
            </a:r>
            <a:r>
              <a:rPr b="0" i="0" lang="en" sz="1600" u="none" cap="none" strike="noStrike">
                <a:solidFill>
                  <a:srgbClr val="FFFFFF"/>
                </a:solidFill>
                <a:latin typeface="Calibri"/>
                <a:ea typeface="Calibri"/>
                <a:cs typeface="Calibri"/>
                <a:sym typeface="Calibri"/>
              </a:rPr>
              <a:t>?</a:t>
            </a:r>
            <a:endParaRPr b="0" i="0" sz="1600" u="none" cap="none" strike="noStrike">
              <a:solidFill>
                <a:srgbClr val="FFFFFF"/>
              </a:solidFill>
              <a:latin typeface="Calibri"/>
              <a:ea typeface="Calibri"/>
              <a:cs typeface="Calibri"/>
              <a:sym typeface="Calibri"/>
            </a:endParaRPr>
          </a:p>
        </p:txBody>
      </p:sp>
      <p:sp>
        <p:nvSpPr>
          <p:cNvPr id="326" name="Google Shape;326;g1a1edf37ddc_0_265"/>
          <p:cNvSpPr/>
          <p:nvPr/>
        </p:nvSpPr>
        <p:spPr>
          <a:xfrm>
            <a:off x="1731550" y="4619472"/>
            <a:ext cx="2530200" cy="900000"/>
          </a:xfrm>
          <a:prstGeom prst="wedgeRoundRectCallout">
            <a:avLst>
              <a:gd fmla="val 45855" name="adj1"/>
              <a:gd fmla="val -133296" name="adj2"/>
              <a:gd fmla="val 0" name="adj3"/>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Affordable Index-Size</a:t>
            </a:r>
            <a:r>
              <a:rPr b="0" i="0" lang="en" sz="1600" u="sng" cap="none" strike="noStrike">
                <a:solidFill>
                  <a:srgbClr val="FFFFFF"/>
                </a:solidFill>
                <a:latin typeface="Calibri"/>
                <a:ea typeface="Calibri"/>
                <a:cs typeface="Calibri"/>
                <a:sym typeface="Calibri"/>
              </a:rPr>
              <a:t> </a:t>
            </a:r>
            <a:r>
              <a:rPr b="0" i="0" lang="en" sz="1600" u="none" cap="none" strike="noStrike">
                <a:solidFill>
                  <a:srgbClr val="FFFFFF"/>
                </a:solidFill>
                <a:latin typeface="Calibri"/>
                <a:ea typeface="Calibri"/>
                <a:cs typeface="Calibri"/>
                <a:sym typeface="Calibri"/>
              </a:rPr>
              <a:t>and </a:t>
            </a:r>
            <a:r>
              <a:rPr b="1" i="0" lang="en" sz="1600" u="sng" cap="none" strike="noStrike">
                <a:solidFill>
                  <a:srgbClr val="FFFFFF"/>
                </a:solidFill>
                <a:latin typeface="Calibri"/>
                <a:ea typeface="Calibri"/>
                <a:cs typeface="Calibri"/>
                <a:sym typeface="Calibri"/>
              </a:rPr>
              <a:t>Fragmentation Strategies</a:t>
            </a:r>
            <a:r>
              <a:rPr b="0" i="0" lang="en" sz="1600" u="none" cap="none" strike="noStrike">
                <a:solidFill>
                  <a:srgbClr val="FFFFFF"/>
                </a:solidFill>
                <a:latin typeface="Calibri"/>
                <a:ea typeface="Calibri"/>
                <a:cs typeface="Calibri"/>
                <a:sym typeface="Calibri"/>
              </a:rPr>
              <a:t>?</a:t>
            </a:r>
            <a:endParaRPr b="0" i="0" sz="1600" u="none" cap="none" strike="noStrike">
              <a:solidFill>
                <a:srgbClr val="FFFFFF"/>
              </a:solidFill>
              <a:latin typeface="Calibri"/>
              <a:ea typeface="Calibri"/>
              <a:cs typeface="Calibri"/>
              <a:sym typeface="Calibri"/>
            </a:endParaRPr>
          </a:p>
        </p:txBody>
      </p:sp>
      <p:sp>
        <p:nvSpPr>
          <p:cNvPr id="327" name="Google Shape;327;g1a1edf37ddc_0_265"/>
          <p:cNvSpPr/>
          <p:nvPr/>
        </p:nvSpPr>
        <p:spPr>
          <a:xfrm>
            <a:off x="2433575" y="1097703"/>
            <a:ext cx="2530200" cy="900000"/>
          </a:xfrm>
          <a:prstGeom prst="wedgeRoundRectCallout">
            <a:avLst>
              <a:gd fmla="val -7712" name="adj1"/>
              <a:gd fmla="val 246090" name="adj2"/>
              <a:gd fmla="val 0" name="adj3"/>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Query Performance</a:t>
            </a:r>
            <a:r>
              <a:rPr b="1" i="0" lang="en" sz="1600" u="none" cap="none" strike="noStrike">
                <a:solidFill>
                  <a:srgbClr val="FFFFFF"/>
                </a:solidFill>
                <a:latin typeface="Calibri"/>
                <a:ea typeface="Calibri"/>
                <a:cs typeface="Calibri"/>
                <a:sym typeface="Calibri"/>
              </a:rPr>
              <a:t> </a:t>
            </a:r>
            <a:r>
              <a:rPr b="0" i="0" lang="en" sz="1600" u="none" cap="none" strike="noStrike">
                <a:solidFill>
                  <a:srgbClr val="FFFFFF"/>
                </a:solidFill>
                <a:latin typeface="Calibri"/>
                <a:ea typeface="Calibri"/>
                <a:cs typeface="Calibri"/>
                <a:sym typeface="Calibri"/>
              </a:rPr>
              <a:t>for common </a:t>
            </a:r>
            <a:r>
              <a:rPr b="1" i="0" lang="en" sz="1600" u="sng" cap="none" strike="noStrike">
                <a:solidFill>
                  <a:srgbClr val="FFFFFF"/>
                </a:solidFill>
                <a:latin typeface="Calibri"/>
                <a:ea typeface="Calibri"/>
                <a:cs typeface="Calibri"/>
                <a:sym typeface="Calibri"/>
              </a:rPr>
              <a:t>use-cases</a:t>
            </a:r>
            <a:r>
              <a:rPr b="1" i="0" lang="en" sz="1600" u="none" cap="none" strike="noStrike">
                <a:solidFill>
                  <a:srgbClr val="FFFFFF"/>
                </a:solidFill>
                <a:latin typeface="Calibri"/>
                <a:ea typeface="Calibri"/>
                <a:cs typeface="Calibri"/>
                <a:sym typeface="Calibri"/>
              </a:rPr>
              <a:t>?</a:t>
            </a:r>
            <a:endParaRPr b="1" i="0" sz="1600" u="none" cap="none" strike="noStrike">
              <a:solidFill>
                <a:srgbClr val="FFFFFF"/>
              </a:solidFill>
              <a:latin typeface="Calibri"/>
              <a:ea typeface="Calibri"/>
              <a:cs typeface="Calibri"/>
              <a:sym typeface="Calibri"/>
            </a:endParaRPr>
          </a:p>
        </p:txBody>
      </p:sp>
      <p:sp>
        <p:nvSpPr>
          <p:cNvPr id="328" name="Google Shape;328;g1a1edf37ddc_0_265"/>
          <p:cNvSpPr/>
          <p:nvPr/>
        </p:nvSpPr>
        <p:spPr>
          <a:xfrm>
            <a:off x="5302525" y="4029944"/>
            <a:ext cx="2025900" cy="543300"/>
          </a:xfrm>
          <a:prstGeom prst="wedgeRoundRectCallout">
            <a:avLst>
              <a:gd fmla="val -73129" name="adj1"/>
              <a:gd fmla="val -243446" name="adj2"/>
              <a:gd fmla="val 0" name="adj3"/>
            </a:avLst>
          </a:prstGeom>
          <a:solidFill>
            <a:srgbClr val="00000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Ingest Performance</a:t>
            </a:r>
            <a:r>
              <a:rPr b="0" i="0" lang="en" sz="1600" u="none" cap="none" strike="noStrike">
                <a:solidFill>
                  <a:srgbClr val="FFFFFF"/>
                </a:solidFill>
                <a:latin typeface="Calibri"/>
                <a:ea typeface="Calibri"/>
                <a:cs typeface="Calibri"/>
                <a:sym typeface="Calibri"/>
              </a:rPr>
              <a:t>?</a:t>
            </a:r>
            <a:endParaRPr b="0" i="0" sz="1600" u="none" cap="none" strike="noStrike">
              <a:solidFill>
                <a:srgbClr val="FFFFFF"/>
              </a:solidFill>
              <a:latin typeface="Calibri"/>
              <a:ea typeface="Calibri"/>
              <a:cs typeface="Calibri"/>
              <a:sym typeface="Calibri"/>
            </a:endParaRPr>
          </a:p>
        </p:txBody>
      </p:sp>
      <p:sp>
        <p:nvSpPr>
          <p:cNvPr id="329" name="Google Shape;329;g1a1edf37ddc_0_265"/>
          <p:cNvSpPr/>
          <p:nvPr/>
        </p:nvSpPr>
        <p:spPr>
          <a:xfrm>
            <a:off x="462550" y="2349694"/>
            <a:ext cx="1656000" cy="900000"/>
          </a:xfrm>
          <a:prstGeom prst="wedgeRoundRectCallout">
            <a:avLst>
              <a:gd fmla="val 55089" name="adj1"/>
              <a:gd fmla="val 93238" name="adj2"/>
              <a:gd fmla="val 0" name="adj3"/>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API</a:t>
            </a:r>
            <a:r>
              <a:rPr b="0" i="0" lang="en" sz="1600" u="none" cap="none" strike="noStrike">
                <a:solidFill>
                  <a:srgbClr val="FFFFFF"/>
                </a:solidFill>
                <a:latin typeface="Calibri"/>
                <a:ea typeface="Calibri"/>
                <a:cs typeface="Calibri"/>
                <a:sym typeface="Calibri"/>
              </a:rPr>
              <a:t> and </a:t>
            </a:r>
            <a:r>
              <a:rPr b="1" i="0" lang="en" sz="1600" u="sng" cap="none" strike="noStrike">
                <a:solidFill>
                  <a:srgbClr val="FFFFFF"/>
                </a:solidFill>
                <a:latin typeface="Calibri"/>
                <a:ea typeface="Calibri"/>
                <a:cs typeface="Calibri"/>
                <a:sym typeface="Calibri"/>
              </a:rPr>
              <a:t>User-Interfaces</a:t>
            </a:r>
            <a:r>
              <a:rPr b="1" i="0" lang="en" sz="1600" u="none" cap="none" strike="noStrike">
                <a:solidFill>
                  <a:srgbClr val="FFFFFF"/>
                </a:solidFill>
                <a:latin typeface="Calibri"/>
                <a:ea typeface="Calibri"/>
                <a:cs typeface="Calibri"/>
                <a:sym typeface="Calibri"/>
              </a:rPr>
              <a:t>?</a:t>
            </a:r>
            <a:endParaRPr b="1" i="0" sz="1600" u="none" cap="none" strike="noStrike">
              <a:solidFill>
                <a:srgbClr val="FFFFFF"/>
              </a:solidFill>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g17f6e0dbc31_0_4"/>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a:t>Detailed </a:t>
            </a:r>
            <a:r>
              <a:rPr b="1" lang="en" u="sng"/>
              <a:t>Ingest Performance</a:t>
            </a:r>
            <a:r>
              <a:rPr b="1" lang="en"/>
              <a:t> for different Instances Types</a:t>
            </a:r>
            <a:endParaRPr b="1"/>
          </a:p>
        </p:txBody>
      </p:sp>
      <p:sp>
        <p:nvSpPr>
          <p:cNvPr id="335" name="Google Shape;335;g17f6e0dbc31_0_4"/>
          <p:cNvSpPr txBox="1"/>
          <p:nvPr>
            <p:ph idx="1" type="body"/>
          </p:nvPr>
        </p:nvSpPr>
        <p:spPr>
          <a:xfrm>
            <a:off x="115550" y="1101778"/>
            <a:ext cx="8782200" cy="4497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342900" lvl="0" marL="457200" rtl="0" algn="l">
              <a:lnSpc>
                <a:spcPct val="115000"/>
              </a:lnSpc>
              <a:spcBef>
                <a:spcPts val="0"/>
              </a:spcBef>
              <a:spcAft>
                <a:spcPts val="0"/>
              </a:spcAft>
              <a:buSzPts val="1800"/>
              <a:buChar char="●"/>
            </a:pPr>
            <a:r>
              <a:rPr lang="en"/>
              <a:t>Scenario: Single worker processing queue of around 1800 CSV files</a:t>
            </a:r>
            <a:endParaRPr/>
          </a:p>
          <a:p>
            <a:pPr indent="-342900" lvl="0" marL="457200" rtl="0" algn="l">
              <a:lnSpc>
                <a:spcPct val="115000"/>
              </a:lnSpc>
              <a:spcBef>
                <a:spcPts val="0"/>
              </a:spcBef>
              <a:spcAft>
                <a:spcPts val="0"/>
              </a:spcAft>
              <a:buClr>
                <a:srgbClr val="93C47D"/>
              </a:buClr>
              <a:buSzPts val="1800"/>
              <a:buChar char="●"/>
            </a:pPr>
            <a:r>
              <a:rPr lang="en">
                <a:solidFill>
                  <a:srgbClr val="93C47D"/>
                </a:solidFill>
              </a:rPr>
              <a:t>More cores yield higher ingest rates…</a:t>
            </a:r>
            <a:endParaRPr>
              <a:solidFill>
                <a:srgbClr val="93C47D"/>
              </a:solidFill>
            </a:endParaRPr>
          </a:p>
          <a:p>
            <a:pPr indent="-342900" lvl="0" marL="457200" rtl="0" algn="l">
              <a:lnSpc>
                <a:spcPct val="115000"/>
              </a:lnSpc>
              <a:spcBef>
                <a:spcPts val="0"/>
              </a:spcBef>
              <a:spcAft>
                <a:spcPts val="0"/>
              </a:spcAft>
              <a:buClr>
                <a:srgbClr val="E69138"/>
              </a:buClr>
              <a:buSzPts val="1800"/>
              <a:buChar char="●"/>
            </a:pPr>
            <a:r>
              <a:rPr b="1" lang="en">
                <a:solidFill>
                  <a:srgbClr val="E69138"/>
                </a:solidFill>
              </a:rPr>
              <a:t>BUT: benefit of larger instance types is reduced after 8+ CPUs</a:t>
            </a:r>
            <a:endParaRPr/>
          </a:p>
        </p:txBody>
      </p:sp>
      <p:sp>
        <p:nvSpPr>
          <p:cNvPr id="336" name="Google Shape;336;g17f6e0dbc31_0_4"/>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
              <a:t>‹#›</a:t>
            </a:fld>
            <a:endParaRPr/>
          </a:p>
        </p:txBody>
      </p:sp>
      <p:pic>
        <p:nvPicPr>
          <p:cNvPr id="337" name="Google Shape;337;g17f6e0dbc31_0_4"/>
          <p:cNvPicPr preferRelativeResize="0"/>
          <p:nvPr/>
        </p:nvPicPr>
        <p:blipFill rotWithShape="1">
          <a:blip r:embed="rId3">
            <a:alphaModFix/>
          </a:blip>
          <a:srcRect b="0" l="0" r="0" t="0"/>
          <a:stretch/>
        </p:blipFill>
        <p:spPr>
          <a:xfrm>
            <a:off x="3759050" y="1016000"/>
            <a:ext cx="4638525" cy="1878700"/>
          </a:xfrm>
          <a:prstGeom prst="rect">
            <a:avLst/>
          </a:prstGeom>
          <a:noFill/>
          <a:ln>
            <a:noFill/>
          </a:ln>
        </p:spPr>
      </p:pic>
      <p:pic>
        <p:nvPicPr>
          <p:cNvPr id="338" name="Google Shape;338;g17f6e0dbc31_0_4"/>
          <p:cNvPicPr preferRelativeResize="0"/>
          <p:nvPr/>
        </p:nvPicPr>
        <p:blipFill rotWithShape="1">
          <a:blip r:embed="rId4">
            <a:alphaModFix/>
          </a:blip>
          <a:srcRect b="0" l="0" r="28211" t="18593"/>
          <a:stretch/>
        </p:blipFill>
        <p:spPr>
          <a:xfrm>
            <a:off x="198025" y="1016000"/>
            <a:ext cx="3070624" cy="17782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g17f6e0dbc31_0_36"/>
          <p:cNvSpPr/>
          <p:nvPr/>
        </p:nvSpPr>
        <p:spPr>
          <a:xfrm>
            <a:off x="171400" y="3773100"/>
            <a:ext cx="8782200" cy="1006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g17f6e0dbc31_0_36"/>
          <p:cNvSpPr/>
          <p:nvPr/>
        </p:nvSpPr>
        <p:spPr>
          <a:xfrm>
            <a:off x="171350" y="2630100"/>
            <a:ext cx="8782200" cy="1006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g17f6e0dbc31_0_36"/>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a:t>Investigation of Ingest Rates at CSV Granularity</a:t>
            </a:r>
            <a:endParaRPr b="1"/>
          </a:p>
        </p:txBody>
      </p:sp>
      <p:sp>
        <p:nvSpPr>
          <p:cNvPr id="346" name="Google Shape;346;g17f6e0dbc31_0_36"/>
          <p:cNvSpPr txBox="1"/>
          <p:nvPr>
            <p:ph idx="1" type="body"/>
          </p:nvPr>
        </p:nvSpPr>
        <p:spPr>
          <a:xfrm>
            <a:off x="180975" y="1016000"/>
            <a:ext cx="8782200" cy="1113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Time taken for each CSV via CLI-Import</a:t>
            </a:r>
            <a:endParaRPr/>
          </a:p>
          <a:p>
            <a:pPr indent="0" lvl="0" marL="0" rtl="0" algn="l">
              <a:lnSpc>
                <a:spcPct val="115000"/>
              </a:lnSpc>
              <a:spcBef>
                <a:spcPts val="0"/>
              </a:spcBef>
              <a:spcAft>
                <a:spcPts val="0"/>
              </a:spcAft>
              <a:buSzPts val="1800"/>
              <a:buNone/>
            </a:pPr>
            <a:r>
              <a:rPr lang="en">
                <a:solidFill>
                  <a:srgbClr val="6AA84F"/>
                </a:solidFill>
              </a:rPr>
              <a:t>→ Clickhouse does </a:t>
            </a:r>
            <a:r>
              <a:rPr b="1" lang="en">
                <a:solidFill>
                  <a:srgbClr val="6AA84F"/>
                </a:solidFill>
              </a:rPr>
              <a:t>parallelize import</a:t>
            </a:r>
            <a:r>
              <a:rPr lang="en">
                <a:solidFill>
                  <a:srgbClr val="6AA84F"/>
                </a:solidFill>
              </a:rPr>
              <a:t> but CSV files need to be large enough</a:t>
            </a:r>
            <a:endParaRPr>
              <a:solidFill>
                <a:srgbClr val="6AA84F"/>
              </a:solidFill>
            </a:endParaRPr>
          </a:p>
          <a:p>
            <a:pPr indent="0" lvl="0" marL="0" rtl="0" algn="l">
              <a:lnSpc>
                <a:spcPct val="115000"/>
              </a:lnSpc>
              <a:spcBef>
                <a:spcPts val="0"/>
              </a:spcBef>
              <a:spcAft>
                <a:spcPts val="0"/>
              </a:spcAft>
              <a:buSzPts val="1800"/>
              <a:buNone/>
            </a:pPr>
            <a:r>
              <a:rPr lang="en">
                <a:solidFill>
                  <a:srgbClr val="6AA84F"/>
                </a:solidFill>
              </a:rPr>
              <a:t>→ Many repositories are relatively small</a:t>
            </a:r>
            <a:endParaRPr>
              <a:solidFill>
                <a:srgbClr val="6AA84F"/>
              </a:solidFill>
            </a:endParaRPr>
          </a:p>
        </p:txBody>
      </p:sp>
      <p:sp>
        <p:nvSpPr>
          <p:cNvPr id="347" name="Google Shape;347;g17f6e0dbc31_0_36"/>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
              <a:t>‹#›</a:t>
            </a:fld>
            <a:endParaRPr/>
          </a:p>
        </p:txBody>
      </p:sp>
      <p:pic>
        <p:nvPicPr>
          <p:cNvPr id="348" name="Google Shape;348;g17f6e0dbc31_0_36"/>
          <p:cNvPicPr preferRelativeResize="0"/>
          <p:nvPr/>
        </p:nvPicPr>
        <p:blipFill rotWithShape="1">
          <a:blip r:embed="rId3">
            <a:alphaModFix/>
          </a:blip>
          <a:srcRect b="78351" l="0" r="0" t="0"/>
          <a:stretch/>
        </p:blipFill>
        <p:spPr>
          <a:xfrm>
            <a:off x="1171575" y="2136825"/>
            <a:ext cx="5950475" cy="437400"/>
          </a:xfrm>
          <a:prstGeom prst="rect">
            <a:avLst/>
          </a:prstGeom>
          <a:noFill/>
          <a:ln>
            <a:noFill/>
          </a:ln>
        </p:spPr>
      </p:pic>
      <p:pic>
        <p:nvPicPr>
          <p:cNvPr id="349" name="Google Shape;349;g17f6e0dbc31_0_36"/>
          <p:cNvPicPr preferRelativeResize="0"/>
          <p:nvPr/>
        </p:nvPicPr>
        <p:blipFill rotWithShape="1">
          <a:blip r:embed="rId3">
            <a:alphaModFix/>
          </a:blip>
          <a:srcRect b="1770" l="0" r="0" t="61949"/>
          <a:stretch/>
        </p:blipFill>
        <p:spPr>
          <a:xfrm>
            <a:off x="1171575" y="4912473"/>
            <a:ext cx="5950475" cy="732975"/>
          </a:xfrm>
          <a:prstGeom prst="rect">
            <a:avLst/>
          </a:prstGeom>
          <a:noFill/>
          <a:ln>
            <a:noFill/>
          </a:ln>
        </p:spPr>
      </p:pic>
      <p:pic>
        <p:nvPicPr>
          <p:cNvPr id="350" name="Google Shape;350;g17f6e0dbc31_0_36"/>
          <p:cNvPicPr preferRelativeResize="0"/>
          <p:nvPr/>
        </p:nvPicPr>
        <p:blipFill rotWithShape="1">
          <a:blip r:embed="rId3">
            <a:alphaModFix/>
          </a:blip>
          <a:srcRect b="38408" l="0" r="0" t="22258"/>
          <a:stretch/>
        </p:blipFill>
        <p:spPr>
          <a:xfrm>
            <a:off x="1171575" y="2738975"/>
            <a:ext cx="5950475" cy="794700"/>
          </a:xfrm>
          <a:prstGeom prst="rect">
            <a:avLst/>
          </a:prstGeom>
          <a:noFill/>
          <a:ln>
            <a:noFill/>
          </a:ln>
        </p:spPr>
      </p:pic>
      <p:sp>
        <p:nvSpPr>
          <p:cNvPr id="351" name="Google Shape;351;g17f6e0dbc31_0_36"/>
          <p:cNvSpPr txBox="1"/>
          <p:nvPr/>
        </p:nvSpPr>
        <p:spPr>
          <a:xfrm>
            <a:off x="282175" y="2800650"/>
            <a:ext cx="2068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Calibri"/>
                <a:ea typeface="Calibri"/>
                <a:cs typeface="Calibri"/>
                <a:sym typeface="Calibri"/>
              </a:rPr>
              <a:t>m3.tiny</a:t>
            </a:r>
            <a:endParaRPr b="0" i="0" sz="1400" u="none" cap="none" strike="noStrike">
              <a:solidFill>
                <a:srgbClr val="000000"/>
              </a:solidFill>
              <a:latin typeface="Calibri"/>
              <a:ea typeface="Calibri"/>
              <a:cs typeface="Calibri"/>
              <a:sym typeface="Calibri"/>
            </a:endParaRPr>
          </a:p>
        </p:txBody>
      </p:sp>
      <p:sp>
        <p:nvSpPr>
          <p:cNvPr id="352" name="Google Shape;352;g17f6e0dbc31_0_36"/>
          <p:cNvSpPr txBox="1"/>
          <p:nvPr/>
        </p:nvSpPr>
        <p:spPr>
          <a:xfrm>
            <a:off x="282175" y="3943650"/>
            <a:ext cx="1560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Calibri"/>
                <a:ea typeface="Calibri"/>
                <a:cs typeface="Calibri"/>
                <a:sym typeface="Calibri"/>
              </a:rPr>
              <a:t>m3.2xl</a:t>
            </a:r>
            <a:endParaRPr b="0" i="0" sz="1400" u="none" cap="none" strike="noStrike">
              <a:solidFill>
                <a:srgbClr val="000000"/>
              </a:solidFill>
              <a:latin typeface="Calibri"/>
              <a:ea typeface="Calibri"/>
              <a:cs typeface="Calibri"/>
              <a:sym typeface="Calibri"/>
            </a:endParaRPr>
          </a:p>
        </p:txBody>
      </p:sp>
      <p:pic>
        <p:nvPicPr>
          <p:cNvPr id="353" name="Google Shape;353;g17f6e0dbc31_0_36"/>
          <p:cNvPicPr preferRelativeResize="0"/>
          <p:nvPr/>
        </p:nvPicPr>
        <p:blipFill rotWithShape="1">
          <a:blip r:embed="rId4">
            <a:alphaModFix/>
          </a:blip>
          <a:srcRect b="37782" l="0" r="0" t="22375"/>
          <a:stretch/>
        </p:blipFill>
        <p:spPr>
          <a:xfrm>
            <a:off x="1170450" y="3872400"/>
            <a:ext cx="5947950" cy="8046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g1b03f7a0811_0_1"/>
          <p:cNvSpPr/>
          <p:nvPr/>
        </p:nvSpPr>
        <p:spPr>
          <a:xfrm>
            <a:off x="171400" y="3773100"/>
            <a:ext cx="8782200" cy="1006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g1b03f7a0811_0_1"/>
          <p:cNvSpPr/>
          <p:nvPr/>
        </p:nvSpPr>
        <p:spPr>
          <a:xfrm>
            <a:off x="171350" y="2630100"/>
            <a:ext cx="8782200" cy="1006800"/>
          </a:xfrm>
          <a:prstGeom prst="rect">
            <a:avLst/>
          </a:prstGeom>
          <a:no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g1b03f7a0811_0_1"/>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a:t>Investigation of Ingest Rates at CSV Granularity</a:t>
            </a:r>
            <a:endParaRPr b="1"/>
          </a:p>
        </p:txBody>
      </p:sp>
      <p:sp>
        <p:nvSpPr>
          <p:cNvPr id="361" name="Google Shape;361;g1b03f7a0811_0_1"/>
          <p:cNvSpPr txBox="1"/>
          <p:nvPr>
            <p:ph idx="1" type="body"/>
          </p:nvPr>
        </p:nvSpPr>
        <p:spPr>
          <a:xfrm>
            <a:off x="180975" y="1016000"/>
            <a:ext cx="8782200" cy="11130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Time taken for each CSV via CLI-Import</a:t>
            </a:r>
            <a:endParaRPr/>
          </a:p>
          <a:p>
            <a:pPr indent="0" lvl="0" marL="0" rtl="0" algn="l">
              <a:lnSpc>
                <a:spcPct val="115000"/>
              </a:lnSpc>
              <a:spcBef>
                <a:spcPts val="0"/>
              </a:spcBef>
              <a:spcAft>
                <a:spcPts val="0"/>
              </a:spcAft>
              <a:buSzPts val="1800"/>
              <a:buNone/>
            </a:pPr>
            <a:r>
              <a:rPr lang="en">
                <a:solidFill>
                  <a:srgbClr val="6AA84F"/>
                </a:solidFill>
              </a:rPr>
              <a:t>→ Clickhouse does </a:t>
            </a:r>
            <a:r>
              <a:rPr b="1" lang="en">
                <a:solidFill>
                  <a:srgbClr val="6AA84F"/>
                </a:solidFill>
              </a:rPr>
              <a:t>parallelize import</a:t>
            </a:r>
            <a:r>
              <a:rPr lang="en">
                <a:solidFill>
                  <a:srgbClr val="6AA84F"/>
                </a:solidFill>
              </a:rPr>
              <a:t> but CSV files need to be large enough</a:t>
            </a:r>
            <a:endParaRPr>
              <a:solidFill>
                <a:srgbClr val="6AA84F"/>
              </a:solidFill>
            </a:endParaRPr>
          </a:p>
          <a:p>
            <a:pPr indent="0" lvl="0" marL="0" rtl="0" algn="l">
              <a:lnSpc>
                <a:spcPct val="115000"/>
              </a:lnSpc>
              <a:spcBef>
                <a:spcPts val="0"/>
              </a:spcBef>
              <a:spcAft>
                <a:spcPts val="0"/>
              </a:spcAft>
              <a:buSzPts val="1800"/>
              <a:buNone/>
            </a:pPr>
            <a:r>
              <a:rPr lang="en">
                <a:solidFill>
                  <a:srgbClr val="6AA84F"/>
                </a:solidFill>
              </a:rPr>
              <a:t>→ Many repositories are relatively small</a:t>
            </a:r>
            <a:endParaRPr>
              <a:solidFill>
                <a:srgbClr val="6AA84F"/>
              </a:solidFill>
            </a:endParaRPr>
          </a:p>
        </p:txBody>
      </p:sp>
      <p:sp>
        <p:nvSpPr>
          <p:cNvPr id="362" name="Google Shape;362;g1b03f7a0811_0_1"/>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
              <a:t>‹#›</a:t>
            </a:fld>
            <a:endParaRPr/>
          </a:p>
        </p:txBody>
      </p:sp>
      <p:pic>
        <p:nvPicPr>
          <p:cNvPr id="363" name="Google Shape;363;g1b03f7a0811_0_1"/>
          <p:cNvPicPr preferRelativeResize="0"/>
          <p:nvPr/>
        </p:nvPicPr>
        <p:blipFill rotWithShape="1">
          <a:blip r:embed="rId3">
            <a:alphaModFix/>
          </a:blip>
          <a:srcRect b="78351" l="0" r="0" t="0"/>
          <a:stretch/>
        </p:blipFill>
        <p:spPr>
          <a:xfrm>
            <a:off x="1171575" y="2136825"/>
            <a:ext cx="5950475" cy="437400"/>
          </a:xfrm>
          <a:prstGeom prst="rect">
            <a:avLst/>
          </a:prstGeom>
          <a:noFill/>
          <a:ln>
            <a:noFill/>
          </a:ln>
        </p:spPr>
      </p:pic>
      <p:pic>
        <p:nvPicPr>
          <p:cNvPr id="364" name="Google Shape;364;g1b03f7a0811_0_1"/>
          <p:cNvPicPr preferRelativeResize="0"/>
          <p:nvPr/>
        </p:nvPicPr>
        <p:blipFill rotWithShape="1">
          <a:blip r:embed="rId3">
            <a:alphaModFix/>
          </a:blip>
          <a:srcRect b="1770" l="0" r="0" t="61949"/>
          <a:stretch/>
        </p:blipFill>
        <p:spPr>
          <a:xfrm>
            <a:off x="1171575" y="4912473"/>
            <a:ext cx="5950475" cy="732975"/>
          </a:xfrm>
          <a:prstGeom prst="rect">
            <a:avLst/>
          </a:prstGeom>
          <a:noFill/>
          <a:ln>
            <a:noFill/>
          </a:ln>
        </p:spPr>
      </p:pic>
      <p:pic>
        <p:nvPicPr>
          <p:cNvPr id="365" name="Google Shape;365;g1b03f7a0811_0_1"/>
          <p:cNvPicPr preferRelativeResize="0"/>
          <p:nvPr/>
        </p:nvPicPr>
        <p:blipFill rotWithShape="1">
          <a:blip r:embed="rId3">
            <a:alphaModFix/>
          </a:blip>
          <a:srcRect b="38408" l="0" r="0" t="22258"/>
          <a:stretch/>
        </p:blipFill>
        <p:spPr>
          <a:xfrm>
            <a:off x="1171575" y="2738975"/>
            <a:ext cx="5950475" cy="794700"/>
          </a:xfrm>
          <a:prstGeom prst="rect">
            <a:avLst/>
          </a:prstGeom>
          <a:noFill/>
          <a:ln>
            <a:noFill/>
          </a:ln>
        </p:spPr>
      </p:pic>
      <p:sp>
        <p:nvSpPr>
          <p:cNvPr id="366" name="Google Shape;366;g1b03f7a0811_0_1"/>
          <p:cNvSpPr txBox="1"/>
          <p:nvPr/>
        </p:nvSpPr>
        <p:spPr>
          <a:xfrm>
            <a:off x="282175" y="2800650"/>
            <a:ext cx="2068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Calibri"/>
                <a:ea typeface="Calibri"/>
                <a:cs typeface="Calibri"/>
                <a:sym typeface="Calibri"/>
              </a:rPr>
              <a:t>m3.tiny</a:t>
            </a:r>
            <a:endParaRPr b="0" i="0" sz="1400" u="none" cap="none" strike="noStrike">
              <a:solidFill>
                <a:srgbClr val="000000"/>
              </a:solidFill>
              <a:latin typeface="Calibri"/>
              <a:ea typeface="Calibri"/>
              <a:cs typeface="Calibri"/>
              <a:sym typeface="Calibri"/>
            </a:endParaRPr>
          </a:p>
        </p:txBody>
      </p:sp>
      <p:sp>
        <p:nvSpPr>
          <p:cNvPr id="367" name="Google Shape;367;g1b03f7a0811_0_1"/>
          <p:cNvSpPr txBox="1"/>
          <p:nvPr/>
        </p:nvSpPr>
        <p:spPr>
          <a:xfrm>
            <a:off x="282175" y="3943650"/>
            <a:ext cx="1560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Calibri"/>
                <a:ea typeface="Calibri"/>
                <a:cs typeface="Calibri"/>
                <a:sym typeface="Calibri"/>
              </a:rPr>
              <a:t>m3.2xl</a:t>
            </a:r>
            <a:endParaRPr b="0" i="0" sz="1400" u="none" cap="none" strike="noStrike">
              <a:solidFill>
                <a:srgbClr val="000000"/>
              </a:solidFill>
              <a:latin typeface="Calibri"/>
              <a:ea typeface="Calibri"/>
              <a:cs typeface="Calibri"/>
              <a:sym typeface="Calibri"/>
            </a:endParaRPr>
          </a:p>
        </p:txBody>
      </p:sp>
      <p:pic>
        <p:nvPicPr>
          <p:cNvPr id="368" name="Google Shape;368;g1b03f7a0811_0_1"/>
          <p:cNvPicPr preferRelativeResize="0"/>
          <p:nvPr/>
        </p:nvPicPr>
        <p:blipFill rotWithShape="1">
          <a:blip r:embed="rId4">
            <a:alphaModFix/>
          </a:blip>
          <a:srcRect b="37782" l="0" r="0" t="22375"/>
          <a:stretch/>
        </p:blipFill>
        <p:spPr>
          <a:xfrm>
            <a:off x="1170450" y="3872400"/>
            <a:ext cx="5947950" cy="804675"/>
          </a:xfrm>
          <a:prstGeom prst="rect">
            <a:avLst/>
          </a:prstGeom>
          <a:noFill/>
          <a:ln>
            <a:noFill/>
          </a:ln>
        </p:spPr>
      </p:pic>
      <p:sp>
        <p:nvSpPr>
          <p:cNvPr id="369" name="Google Shape;369;g1b03f7a0811_0_1"/>
          <p:cNvSpPr/>
          <p:nvPr/>
        </p:nvSpPr>
        <p:spPr>
          <a:xfrm>
            <a:off x="2386157" y="2667713"/>
            <a:ext cx="397200" cy="5016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g1b03f7a0811_0_1"/>
          <p:cNvSpPr/>
          <p:nvPr/>
        </p:nvSpPr>
        <p:spPr>
          <a:xfrm>
            <a:off x="2462350" y="3874925"/>
            <a:ext cx="321000" cy="4374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g1b03f7a0811_0_1"/>
          <p:cNvSpPr txBox="1"/>
          <p:nvPr/>
        </p:nvSpPr>
        <p:spPr>
          <a:xfrm>
            <a:off x="1918675" y="3504275"/>
            <a:ext cx="634200" cy="523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200"/>
              <a:buFont typeface="Arial"/>
              <a:buNone/>
            </a:pPr>
            <a:r>
              <a:rPr b="1" i="0" lang="en" sz="2200" u="none" cap="none" strike="noStrike">
                <a:solidFill>
                  <a:srgbClr val="E69138"/>
                </a:solidFill>
                <a:latin typeface="Calibri"/>
                <a:ea typeface="Calibri"/>
                <a:cs typeface="Calibri"/>
                <a:sym typeface="Calibri"/>
              </a:rPr>
              <a:t>10x</a:t>
            </a:r>
            <a:endParaRPr b="1" i="0" sz="2200" u="none" cap="none" strike="noStrike">
              <a:solidFill>
                <a:srgbClr val="E69138"/>
              </a:solidFill>
              <a:latin typeface="Calibri"/>
              <a:ea typeface="Calibri"/>
              <a:cs typeface="Calibri"/>
              <a:sym typeface="Calibri"/>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pic>
        <p:nvPicPr>
          <p:cNvPr id="376" name="Google Shape;376;g1a1edf37ddc_0_287"/>
          <p:cNvPicPr preferRelativeResize="0"/>
          <p:nvPr/>
        </p:nvPicPr>
        <p:blipFill rotWithShape="1">
          <a:blip r:embed="rId3">
            <a:alphaModFix/>
          </a:blip>
          <a:srcRect b="0" l="0" r="0" t="0"/>
          <a:stretch/>
        </p:blipFill>
        <p:spPr>
          <a:xfrm>
            <a:off x="1055437" y="2241931"/>
            <a:ext cx="7185525" cy="2022425"/>
          </a:xfrm>
          <a:prstGeom prst="rect">
            <a:avLst/>
          </a:prstGeom>
          <a:noFill/>
          <a:ln>
            <a:noFill/>
          </a:ln>
        </p:spPr>
      </p:pic>
      <p:sp>
        <p:nvSpPr>
          <p:cNvPr id="377" name="Google Shape;377;g1a1edf37ddc_0_287"/>
          <p:cNvSpPr/>
          <p:nvPr/>
        </p:nvSpPr>
        <p:spPr>
          <a:xfrm>
            <a:off x="527900" y="1936194"/>
            <a:ext cx="7988400" cy="3075300"/>
          </a:xfrm>
          <a:prstGeom prst="rect">
            <a:avLst/>
          </a:prstGeom>
          <a:solidFill>
            <a:srgbClr val="FFFFFF">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g1a1edf37ddc_0_287"/>
          <p:cNvSpPr/>
          <p:nvPr/>
        </p:nvSpPr>
        <p:spPr>
          <a:xfrm>
            <a:off x="6259400" y="984417"/>
            <a:ext cx="2530200" cy="1121400"/>
          </a:xfrm>
          <a:prstGeom prst="wedgeRoundRectCallout">
            <a:avLst>
              <a:gd fmla="val -32160" name="adj1"/>
              <a:gd fmla="val 93735" name="adj2"/>
              <a:gd fmla="val 0" name="adj3"/>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FFFFFF"/>
                </a:solidFill>
                <a:latin typeface="Calibri"/>
                <a:ea typeface="Calibri"/>
                <a:cs typeface="Calibri"/>
                <a:sym typeface="Calibri"/>
              </a:rPr>
              <a:t>Expected </a:t>
            </a:r>
            <a:r>
              <a:rPr b="1" i="0" lang="en" sz="1600" u="sng" cap="none" strike="noStrike">
                <a:solidFill>
                  <a:srgbClr val="FFFFFF"/>
                </a:solidFill>
                <a:latin typeface="Calibri"/>
                <a:ea typeface="Calibri"/>
                <a:cs typeface="Calibri"/>
                <a:sym typeface="Calibri"/>
              </a:rPr>
              <a:t>Harvesting Rate</a:t>
            </a:r>
            <a:r>
              <a:rPr b="0" i="0" lang="en" sz="1600" u="none" cap="none" strike="noStrike">
                <a:solidFill>
                  <a:srgbClr val="FFFFFF"/>
                </a:solidFill>
                <a:latin typeface="Calibri"/>
                <a:ea typeface="Calibri"/>
                <a:cs typeface="Calibri"/>
                <a:sym typeface="Calibri"/>
              </a:rPr>
              <a:t> and Harvester</a:t>
            </a:r>
            <a:r>
              <a:rPr b="1" i="0" lang="en" sz="1600" u="none" cap="none" strike="noStrike">
                <a:solidFill>
                  <a:srgbClr val="FFFFFF"/>
                </a:solidFill>
                <a:latin typeface="Calibri"/>
                <a:ea typeface="Calibri"/>
                <a:cs typeface="Calibri"/>
                <a:sym typeface="Calibri"/>
              </a:rPr>
              <a:t> </a:t>
            </a:r>
            <a:r>
              <a:rPr b="1" i="0" lang="en" sz="1600" u="sng" cap="none" strike="noStrike">
                <a:solidFill>
                  <a:srgbClr val="FFFFFF"/>
                </a:solidFill>
                <a:latin typeface="Calibri"/>
                <a:ea typeface="Calibri"/>
                <a:cs typeface="Calibri"/>
                <a:sym typeface="Calibri"/>
              </a:rPr>
              <a:t>Hardware Requirements</a:t>
            </a:r>
            <a:r>
              <a:rPr b="0" i="0" lang="en" sz="1600" u="none" cap="none" strike="noStrike">
                <a:solidFill>
                  <a:srgbClr val="FFFFFF"/>
                </a:solidFill>
                <a:latin typeface="Calibri"/>
                <a:ea typeface="Calibri"/>
                <a:cs typeface="Calibri"/>
                <a:sym typeface="Calibri"/>
              </a:rPr>
              <a:t>?</a:t>
            </a:r>
            <a:endParaRPr b="0" i="0" sz="1600" u="none" cap="none" strike="noStrike">
              <a:solidFill>
                <a:srgbClr val="FFFFFF"/>
              </a:solidFill>
              <a:latin typeface="Calibri"/>
              <a:ea typeface="Calibri"/>
              <a:cs typeface="Calibri"/>
              <a:sym typeface="Calibri"/>
            </a:endParaRPr>
          </a:p>
        </p:txBody>
      </p:sp>
      <p:sp>
        <p:nvSpPr>
          <p:cNvPr id="379" name="Google Shape;379;g1a1edf37ddc_0_287"/>
          <p:cNvSpPr/>
          <p:nvPr/>
        </p:nvSpPr>
        <p:spPr>
          <a:xfrm>
            <a:off x="1731550" y="4619472"/>
            <a:ext cx="2530200" cy="900000"/>
          </a:xfrm>
          <a:prstGeom prst="wedgeRoundRectCallout">
            <a:avLst>
              <a:gd fmla="val 45855" name="adj1"/>
              <a:gd fmla="val -133296" name="adj2"/>
              <a:gd fmla="val 0"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Affordable Index-Size</a:t>
            </a:r>
            <a:r>
              <a:rPr b="0" i="0" lang="en" sz="1600" u="sng" cap="none" strike="noStrike">
                <a:solidFill>
                  <a:srgbClr val="FFFFFF"/>
                </a:solidFill>
                <a:latin typeface="Calibri"/>
                <a:ea typeface="Calibri"/>
                <a:cs typeface="Calibri"/>
                <a:sym typeface="Calibri"/>
              </a:rPr>
              <a:t> </a:t>
            </a:r>
            <a:r>
              <a:rPr b="0" i="0" lang="en" sz="1600" u="none" cap="none" strike="noStrike">
                <a:solidFill>
                  <a:srgbClr val="FFFFFF"/>
                </a:solidFill>
                <a:latin typeface="Calibri"/>
                <a:ea typeface="Calibri"/>
                <a:cs typeface="Calibri"/>
                <a:sym typeface="Calibri"/>
              </a:rPr>
              <a:t>and Fragmentation Strategies?</a:t>
            </a:r>
            <a:endParaRPr b="0" i="0" sz="1600" u="none" cap="none" strike="noStrike">
              <a:solidFill>
                <a:srgbClr val="FFFFFF"/>
              </a:solidFill>
              <a:latin typeface="Calibri"/>
              <a:ea typeface="Calibri"/>
              <a:cs typeface="Calibri"/>
              <a:sym typeface="Calibri"/>
            </a:endParaRPr>
          </a:p>
        </p:txBody>
      </p:sp>
      <p:sp>
        <p:nvSpPr>
          <p:cNvPr id="380" name="Google Shape;380;g1a1edf37ddc_0_287"/>
          <p:cNvSpPr/>
          <p:nvPr/>
        </p:nvSpPr>
        <p:spPr>
          <a:xfrm>
            <a:off x="2433575" y="1097703"/>
            <a:ext cx="2530200" cy="900000"/>
          </a:xfrm>
          <a:prstGeom prst="wedgeRoundRectCallout">
            <a:avLst>
              <a:gd fmla="val -7712" name="adj1"/>
              <a:gd fmla="val 246090" name="adj2"/>
              <a:gd fmla="val 0" name="adj3"/>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Query Performance</a:t>
            </a:r>
            <a:r>
              <a:rPr b="1" i="0" lang="en" sz="1600" u="none" cap="none" strike="noStrike">
                <a:solidFill>
                  <a:srgbClr val="FFFFFF"/>
                </a:solidFill>
                <a:latin typeface="Calibri"/>
                <a:ea typeface="Calibri"/>
                <a:cs typeface="Calibri"/>
                <a:sym typeface="Calibri"/>
              </a:rPr>
              <a:t> </a:t>
            </a:r>
            <a:r>
              <a:rPr b="0" i="0" lang="en" sz="1600" u="none" cap="none" strike="noStrike">
                <a:solidFill>
                  <a:srgbClr val="FFFFFF"/>
                </a:solidFill>
                <a:latin typeface="Calibri"/>
                <a:ea typeface="Calibri"/>
                <a:cs typeface="Calibri"/>
                <a:sym typeface="Calibri"/>
              </a:rPr>
              <a:t>for common </a:t>
            </a:r>
            <a:r>
              <a:rPr b="1" i="0" lang="en" sz="1600" u="sng" cap="none" strike="noStrike">
                <a:solidFill>
                  <a:srgbClr val="FFFFFF"/>
                </a:solidFill>
                <a:latin typeface="Calibri"/>
                <a:ea typeface="Calibri"/>
                <a:cs typeface="Calibri"/>
                <a:sym typeface="Calibri"/>
              </a:rPr>
              <a:t>use-cases</a:t>
            </a:r>
            <a:r>
              <a:rPr b="1" i="0" lang="en" sz="1600" u="none" cap="none" strike="noStrike">
                <a:solidFill>
                  <a:srgbClr val="FFFFFF"/>
                </a:solidFill>
                <a:latin typeface="Calibri"/>
                <a:ea typeface="Calibri"/>
                <a:cs typeface="Calibri"/>
                <a:sym typeface="Calibri"/>
              </a:rPr>
              <a:t>?</a:t>
            </a:r>
            <a:endParaRPr b="1" i="0" sz="1600" u="none" cap="none" strike="noStrike">
              <a:solidFill>
                <a:srgbClr val="FFFFFF"/>
              </a:solidFill>
              <a:latin typeface="Calibri"/>
              <a:ea typeface="Calibri"/>
              <a:cs typeface="Calibri"/>
              <a:sym typeface="Calibri"/>
            </a:endParaRPr>
          </a:p>
        </p:txBody>
      </p:sp>
      <p:sp>
        <p:nvSpPr>
          <p:cNvPr id="381" name="Google Shape;381;g1a1edf37ddc_0_287"/>
          <p:cNvSpPr/>
          <p:nvPr/>
        </p:nvSpPr>
        <p:spPr>
          <a:xfrm>
            <a:off x="5302525" y="4029944"/>
            <a:ext cx="2025900" cy="543300"/>
          </a:xfrm>
          <a:prstGeom prst="wedgeRoundRectCallout">
            <a:avLst>
              <a:gd fmla="val -73129" name="adj1"/>
              <a:gd fmla="val -243446" name="adj2"/>
              <a:gd fmla="val 0" name="adj3"/>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Ingest Performance</a:t>
            </a:r>
            <a:r>
              <a:rPr b="0" i="0" lang="en" sz="1600" u="none" cap="none" strike="noStrike">
                <a:solidFill>
                  <a:srgbClr val="FFFFFF"/>
                </a:solidFill>
                <a:latin typeface="Calibri"/>
                <a:ea typeface="Calibri"/>
                <a:cs typeface="Calibri"/>
                <a:sym typeface="Calibri"/>
              </a:rPr>
              <a:t>?</a:t>
            </a:r>
            <a:endParaRPr b="0" i="0" sz="1600" u="none" cap="none" strike="noStrike">
              <a:solidFill>
                <a:srgbClr val="FFFFFF"/>
              </a:solidFill>
              <a:latin typeface="Calibri"/>
              <a:ea typeface="Calibri"/>
              <a:cs typeface="Calibri"/>
              <a:sym typeface="Calibri"/>
            </a:endParaRPr>
          </a:p>
        </p:txBody>
      </p:sp>
      <p:sp>
        <p:nvSpPr>
          <p:cNvPr id="382" name="Google Shape;382;g1a1edf37ddc_0_287"/>
          <p:cNvSpPr/>
          <p:nvPr/>
        </p:nvSpPr>
        <p:spPr>
          <a:xfrm>
            <a:off x="462550" y="2349694"/>
            <a:ext cx="1656000" cy="900000"/>
          </a:xfrm>
          <a:prstGeom prst="wedgeRoundRectCallout">
            <a:avLst>
              <a:gd fmla="val 55089" name="adj1"/>
              <a:gd fmla="val 93238" name="adj2"/>
              <a:gd fmla="val 0" name="adj3"/>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API</a:t>
            </a:r>
            <a:r>
              <a:rPr b="0" i="0" lang="en" sz="1600" u="none" cap="none" strike="noStrike">
                <a:solidFill>
                  <a:srgbClr val="FFFFFF"/>
                </a:solidFill>
                <a:latin typeface="Calibri"/>
                <a:ea typeface="Calibri"/>
                <a:cs typeface="Calibri"/>
                <a:sym typeface="Calibri"/>
              </a:rPr>
              <a:t> and </a:t>
            </a:r>
            <a:r>
              <a:rPr b="1" i="0" lang="en" sz="1600" u="sng" cap="none" strike="noStrike">
                <a:solidFill>
                  <a:srgbClr val="FFFFFF"/>
                </a:solidFill>
                <a:latin typeface="Calibri"/>
                <a:ea typeface="Calibri"/>
                <a:cs typeface="Calibri"/>
                <a:sym typeface="Calibri"/>
              </a:rPr>
              <a:t>User-Interfaces</a:t>
            </a:r>
            <a:r>
              <a:rPr b="1" i="0" lang="en" sz="1600" u="none" cap="none" strike="noStrike">
                <a:solidFill>
                  <a:srgbClr val="FFFFFF"/>
                </a:solidFill>
                <a:latin typeface="Calibri"/>
                <a:ea typeface="Calibri"/>
                <a:cs typeface="Calibri"/>
                <a:sym typeface="Calibri"/>
              </a:rPr>
              <a:t>?</a:t>
            </a:r>
            <a:endParaRPr b="1" i="0" sz="1600" u="none" cap="none" strike="noStrike">
              <a:solidFill>
                <a:srgbClr val="FFFFFF"/>
              </a:solidFill>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g1a1edf37ddc_0_334"/>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a:t>Ingest Performance under </a:t>
            </a:r>
            <a:r>
              <a:rPr b="1" lang="en" u="sng"/>
              <a:t>Storage Capacity Constraints</a:t>
            </a:r>
            <a:endParaRPr b="1" u="sng"/>
          </a:p>
        </p:txBody>
      </p:sp>
      <p:sp>
        <p:nvSpPr>
          <p:cNvPr id="388" name="Google Shape;388;g1a1edf37ddc_0_334"/>
          <p:cNvSpPr txBox="1"/>
          <p:nvPr>
            <p:ph idx="1" type="body"/>
          </p:nvPr>
        </p:nvSpPr>
        <p:spPr>
          <a:xfrm>
            <a:off x="180975" y="1016000"/>
            <a:ext cx="3601800" cy="4497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b="1" lang="en"/>
              <a:t>How many entries can we accommodate in the smallest instance type?</a:t>
            </a:r>
            <a:endParaRPr b="1"/>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rPr lang="en"/>
              <a:t>M3.tiny instance with 20 GiB</a:t>
            </a:r>
            <a:br>
              <a:rPr lang="en"/>
            </a:br>
            <a:r>
              <a:rPr lang="en"/>
              <a:t>disk capacity</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rPr b="1" lang="en">
                <a:solidFill>
                  <a:srgbClr val="93C47D"/>
                </a:solidFill>
              </a:rPr>
              <a:t>Slows down after 27 million</a:t>
            </a:r>
            <a:endParaRPr b="1">
              <a:solidFill>
                <a:srgbClr val="93C47D"/>
              </a:solidFill>
            </a:endParaRPr>
          </a:p>
          <a:p>
            <a:pPr indent="0" lvl="0" marL="0" rtl="0" algn="l">
              <a:lnSpc>
                <a:spcPct val="115000"/>
              </a:lnSpc>
              <a:spcBef>
                <a:spcPts val="0"/>
              </a:spcBef>
              <a:spcAft>
                <a:spcPts val="0"/>
              </a:spcAft>
              <a:buSzPts val="1800"/>
              <a:buNone/>
            </a:pPr>
            <a:r>
              <a:rPr b="1" lang="en">
                <a:solidFill>
                  <a:srgbClr val="93C47D"/>
                </a:solidFill>
              </a:rPr>
              <a:t>Allows up to 42 million records</a:t>
            </a:r>
            <a:endParaRPr b="1">
              <a:solidFill>
                <a:srgbClr val="93C47D"/>
              </a:solidFill>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t/>
            </a:r>
            <a:endParaRPr>
              <a:solidFill>
                <a:srgbClr val="FF9900"/>
              </a:solidFill>
            </a:endParaRPr>
          </a:p>
        </p:txBody>
      </p:sp>
      <p:sp>
        <p:nvSpPr>
          <p:cNvPr id="389" name="Google Shape;389;g1a1edf37ddc_0_334"/>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
              <a:t>‹#›</a:t>
            </a:fld>
            <a:endParaRPr/>
          </a:p>
        </p:txBody>
      </p:sp>
      <p:grpSp>
        <p:nvGrpSpPr>
          <p:cNvPr id="390" name="Google Shape;390;g1a1edf37ddc_0_334"/>
          <p:cNvGrpSpPr/>
          <p:nvPr/>
        </p:nvGrpSpPr>
        <p:grpSpPr>
          <a:xfrm>
            <a:off x="3552143" y="1566628"/>
            <a:ext cx="5591857" cy="3555660"/>
            <a:chOff x="3552143" y="952775"/>
            <a:chExt cx="5591857" cy="3200126"/>
          </a:xfrm>
        </p:grpSpPr>
        <p:pic>
          <p:nvPicPr>
            <p:cNvPr id="391" name="Google Shape;391;g1a1edf37ddc_0_334"/>
            <p:cNvPicPr preferRelativeResize="0"/>
            <p:nvPr/>
          </p:nvPicPr>
          <p:blipFill rotWithShape="1">
            <a:blip r:embed="rId3">
              <a:alphaModFix/>
            </a:blip>
            <a:srcRect b="0" l="0" r="0" t="0"/>
            <a:stretch/>
          </p:blipFill>
          <p:spPr>
            <a:xfrm>
              <a:off x="4009829" y="952775"/>
              <a:ext cx="5047024" cy="2856350"/>
            </a:xfrm>
            <a:prstGeom prst="rect">
              <a:avLst/>
            </a:prstGeom>
            <a:noFill/>
            <a:ln>
              <a:noFill/>
            </a:ln>
          </p:spPr>
        </p:pic>
        <p:pic>
          <p:nvPicPr>
            <p:cNvPr id="392" name="Google Shape;392;g1a1edf37ddc_0_334"/>
            <p:cNvPicPr preferRelativeResize="0"/>
            <p:nvPr/>
          </p:nvPicPr>
          <p:blipFill rotWithShape="1">
            <a:blip r:embed="rId4">
              <a:alphaModFix/>
            </a:blip>
            <a:srcRect b="0" l="0" r="0" t="92059"/>
            <a:stretch/>
          </p:blipFill>
          <p:spPr>
            <a:xfrm>
              <a:off x="3637325" y="3815825"/>
              <a:ext cx="5506675" cy="337076"/>
            </a:xfrm>
            <a:prstGeom prst="rect">
              <a:avLst/>
            </a:prstGeom>
            <a:noFill/>
            <a:ln>
              <a:noFill/>
            </a:ln>
          </p:spPr>
        </p:pic>
        <p:pic>
          <p:nvPicPr>
            <p:cNvPr id="393" name="Google Shape;393;g1a1edf37ddc_0_334"/>
            <p:cNvPicPr preferRelativeResize="0"/>
            <p:nvPr/>
          </p:nvPicPr>
          <p:blipFill rotWithShape="1">
            <a:blip r:embed="rId4">
              <a:alphaModFix/>
            </a:blip>
            <a:srcRect b="36026" l="0" r="91893" t="29556"/>
            <a:stretch/>
          </p:blipFill>
          <p:spPr>
            <a:xfrm>
              <a:off x="3552143" y="1669675"/>
              <a:ext cx="443326" cy="1461100"/>
            </a:xfrm>
            <a:prstGeom prst="rect">
              <a:avLst/>
            </a:prstGeom>
            <a:noFill/>
            <a:ln>
              <a:noFill/>
            </a:ln>
          </p:spPr>
        </p:pic>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g1a105c21aca_0_8"/>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Clr>
                <a:schemeClr val="dk1"/>
              </a:buClr>
              <a:buSzPct val="39285"/>
              <a:buFont typeface="Arial"/>
              <a:buNone/>
            </a:pPr>
            <a:r>
              <a:rPr b="1" lang="en"/>
              <a:t>Overview and Motivation</a:t>
            </a:r>
            <a:endParaRPr/>
          </a:p>
          <a:p>
            <a:pPr indent="0" lvl="0" marL="0" rtl="0" algn="l">
              <a:lnSpc>
                <a:spcPct val="100000"/>
              </a:lnSpc>
              <a:spcBef>
                <a:spcPts val="0"/>
              </a:spcBef>
              <a:spcAft>
                <a:spcPts val="0"/>
              </a:spcAft>
              <a:buSzPct val="111111"/>
              <a:buNone/>
            </a:pPr>
            <a:r>
              <a:t/>
            </a:r>
            <a:endParaRPr b="1"/>
          </a:p>
        </p:txBody>
      </p:sp>
      <p:sp>
        <p:nvSpPr>
          <p:cNvPr id="75" name="Google Shape;75;g1a105c21aca_0_8"/>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p>
            <a:pPr indent="-361950" lvl="0" marL="457200" rtl="0" algn="l">
              <a:lnSpc>
                <a:spcPct val="115000"/>
              </a:lnSpc>
              <a:spcBef>
                <a:spcPts val="1000"/>
              </a:spcBef>
              <a:spcAft>
                <a:spcPts val="0"/>
              </a:spcAft>
              <a:buSzPts val="2100"/>
              <a:buAutoNum type="arabicPeriod"/>
            </a:pPr>
            <a:r>
              <a:rPr lang="en" sz="2100"/>
              <a:t>Vast amounts of data are produced for scientific purposes</a:t>
            </a:r>
            <a:endParaRPr sz="2100"/>
          </a:p>
          <a:p>
            <a:pPr indent="-361950" lvl="1" marL="914400" rtl="0" algn="l">
              <a:lnSpc>
                <a:spcPct val="115000"/>
              </a:lnSpc>
              <a:spcBef>
                <a:spcPts val="1000"/>
              </a:spcBef>
              <a:spcAft>
                <a:spcPts val="0"/>
              </a:spcAft>
              <a:buSzPts val="2100"/>
              <a:buAutoNum type="alphaLcPeriod"/>
            </a:pPr>
            <a:r>
              <a:rPr lang="en" sz="2100"/>
              <a:t>Funding agencies and publishers increasingly require research artifacts</a:t>
            </a:r>
            <a:endParaRPr sz="2100"/>
          </a:p>
          <a:p>
            <a:pPr indent="-361950" lvl="0" marL="457200" rtl="0" algn="l">
              <a:lnSpc>
                <a:spcPct val="115000"/>
              </a:lnSpc>
              <a:spcBef>
                <a:spcPts val="1000"/>
              </a:spcBef>
              <a:spcAft>
                <a:spcPts val="0"/>
              </a:spcAft>
              <a:buSzPts val="2100"/>
              <a:buAutoNum type="arabicPeriod"/>
            </a:pPr>
            <a:r>
              <a:rPr lang="en" sz="2100"/>
              <a:t>Discovery and usage of these datasets is often not straightforward</a:t>
            </a:r>
            <a:endParaRPr sz="2100"/>
          </a:p>
          <a:p>
            <a:pPr indent="-361950" lvl="0" marL="457200" rtl="0" algn="l">
              <a:lnSpc>
                <a:spcPct val="115000"/>
              </a:lnSpc>
              <a:spcBef>
                <a:spcPts val="1000"/>
              </a:spcBef>
              <a:spcAft>
                <a:spcPts val="0"/>
              </a:spcAft>
              <a:buSzPts val="2100"/>
              <a:buAutoNum type="arabicPeriod"/>
            </a:pPr>
            <a:r>
              <a:rPr lang="en" sz="2100"/>
              <a:t>As part of the NSF </a:t>
            </a:r>
            <a:r>
              <a:rPr b="1" lang="en" sz="2100"/>
              <a:t>National Science Data Fabric</a:t>
            </a:r>
            <a:r>
              <a:rPr lang="en" sz="2100"/>
              <a:t> (NSDF) Pilot Project we are developing services and cyberinfrastructure to </a:t>
            </a:r>
            <a:r>
              <a:rPr b="1" lang="en" sz="2100"/>
              <a:t>democratize data delivery</a:t>
            </a:r>
            <a:endParaRPr sz="2100"/>
          </a:p>
        </p:txBody>
      </p:sp>
      <p:sp>
        <p:nvSpPr>
          <p:cNvPr id="76" name="Google Shape;76;g1a105c21aca_0_8"/>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77" name="Google Shape;77;g1a105c21aca_0_8"/>
          <p:cNvSpPr txBox="1"/>
          <p:nvPr/>
        </p:nvSpPr>
        <p:spPr>
          <a:xfrm>
            <a:off x="104775" y="3647583"/>
            <a:ext cx="8829600" cy="1847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700"/>
              <a:buFont typeface="Arial"/>
              <a:buNone/>
            </a:pPr>
            <a:r>
              <a:rPr b="1" i="0" lang="en" sz="2700" u="none" cap="none" strike="noStrike">
                <a:solidFill>
                  <a:srgbClr val="F6B26B"/>
                </a:solidFill>
                <a:latin typeface="Calibri"/>
                <a:ea typeface="Calibri"/>
                <a:cs typeface="Calibri"/>
                <a:sym typeface="Calibri"/>
              </a:rPr>
              <a:t>→ Need for global indexing service of available data</a:t>
            </a:r>
            <a:endParaRPr b="1" i="0" sz="2700" u="none" cap="none" strike="noStrike">
              <a:solidFill>
                <a:srgbClr val="F6B26B"/>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700"/>
              <a:buFont typeface="Arial"/>
              <a:buNone/>
            </a:pPr>
            <a:r>
              <a:rPr b="1" i="0" lang="en" sz="2700" u="none" cap="none" strike="noStrike">
                <a:solidFill>
                  <a:srgbClr val="F6B26B"/>
                </a:solidFill>
                <a:latin typeface="Calibri"/>
                <a:ea typeface="Calibri"/>
                <a:cs typeface="Calibri"/>
                <a:sym typeface="Calibri"/>
              </a:rPr>
              <a:t>     within National Science Data Fabric</a:t>
            </a:r>
            <a:endParaRPr b="1" i="0" sz="2700" u="none" cap="none" strike="noStrike">
              <a:solidFill>
                <a:srgbClr val="F6B26B"/>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2700"/>
              <a:buFont typeface="Arial"/>
              <a:buNone/>
            </a:pPr>
            <a:r>
              <a:rPr b="1" i="0" lang="en" sz="2700" u="none" cap="none" strike="noStrike">
                <a:solidFill>
                  <a:srgbClr val="93C47D"/>
                </a:solidFill>
                <a:latin typeface="Calibri"/>
                <a:ea typeface="Calibri"/>
                <a:cs typeface="Calibri"/>
                <a:sym typeface="Calibri"/>
              </a:rPr>
              <a:t>→ Index is useful also beyond our mission as starting point</a:t>
            </a:r>
            <a:endParaRPr b="1" i="0" sz="2700" u="none" cap="none" strike="noStrike">
              <a:solidFill>
                <a:srgbClr val="93C47D"/>
              </a:solidFill>
              <a:latin typeface="Calibri"/>
              <a:ea typeface="Calibri"/>
              <a:cs typeface="Calibri"/>
              <a:sym typeface="Calibri"/>
            </a:endParaRPr>
          </a:p>
          <a:p>
            <a:pPr indent="0" lvl="0" marL="0" marR="0" rtl="0" algn="l">
              <a:lnSpc>
                <a:spcPct val="100000"/>
              </a:lnSpc>
              <a:spcBef>
                <a:spcPts val="0"/>
              </a:spcBef>
              <a:spcAft>
                <a:spcPts val="0"/>
              </a:spcAft>
              <a:buClr>
                <a:schemeClr val="dk1"/>
              </a:buClr>
              <a:buSzPts val="2700"/>
              <a:buFont typeface="Arial"/>
              <a:buNone/>
            </a:pPr>
            <a:r>
              <a:rPr b="1" i="0" lang="en" sz="2700" u="none" cap="none" strike="noStrike">
                <a:solidFill>
                  <a:srgbClr val="93C47D"/>
                </a:solidFill>
                <a:latin typeface="Calibri"/>
                <a:ea typeface="Calibri"/>
                <a:cs typeface="Calibri"/>
                <a:sym typeface="Calibri"/>
              </a:rPr>
              <a:t>     for researchers and students to discover related data!</a:t>
            </a:r>
            <a:endParaRPr b="1" i="0" sz="2700" u="none" cap="none" strike="noStrike">
              <a:solidFill>
                <a:srgbClr val="93C47D"/>
              </a:solidFill>
              <a:latin typeface="Calibri"/>
              <a:ea typeface="Calibri"/>
              <a:cs typeface="Calibri"/>
              <a:sym typeface="Calibri"/>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grpSp>
        <p:nvGrpSpPr>
          <p:cNvPr id="398" name="Google Shape;398;g1a1edf37ddc_0_346"/>
          <p:cNvGrpSpPr/>
          <p:nvPr/>
        </p:nvGrpSpPr>
        <p:grpSpPr>
          <a:xfrm>
            <a:off x="3552143" y="1566628"/>
            <a:ext cx="5591857" cy="3555660"/>
            <a:chOff x="3552143" y="952775"/>
            <a:chExt cx="5591857" cy="3200126"/>
          </a:xfrm>
        </p:grpSpPr>
        <p:pic>
          <p:nvPicPr>
            <p:cNvPr id="399" name="Google Shape;399;g1a1edf37ddc_0_346"/>
            <p:cNvPicPr preferRelativeResize="0"/>
            <p:nvPr/>
          </p:nvPicPr>
          <p:blipFill rotWithShape="1">
            <a:blip r:embed="rId3">
              <a:alphaModFix/>
            </a:blip>
            <a:srcRect b="0" l="0" r="0" t="0"/>
            <a:stretch/>
          </p:blipFill>
          <p:spPr>
            <a:xfrm>
              <a:off x="4009829" y="952775"/>
              <a:ext cx="5047024" cy="2856350"/>
            </a:xfrm>
            <a:prstGeom prst="rect">
              <a:avLst/>
            </a:prstGeom>
            <a:noFill/>
            <a:ln>
              <a:noFill/>
            </a:ln>
          </p:spPr>
        </p:pic>
        <p:pic>
          <p:nvPicPr>
            <p:cNvPr id="400" name="Google Shape;400;g1a1edf37ddc_0_346"/>
            <p:cNvPicPr preferRelativeResize="0"/>
            <p:nvPr/>
          </p:nvPicPr>
          <p:blipFill rotWithShape="1">
            <a:blip r:embed="rId4">
              <a:alphaModFix/>
            </a:blip>
            <a:srcRect b="0" l="0" r="0" t="92059"/>
            <a:stretch/>
          </p:blipFill>
          <p:spPr>
            <a:xfrm>
              <a:off x="3637325" y="3815825"/>
              <a:ext cx="5506675" cy="337076"/>
            </a:xfrm>
            <a:prstGeom prst="rect">
              <a:avLst/>
            </a:prstGeom>
            <a:noFill/>
            <a:ln>
              <a:noFill/>
            </a:ln>
          </p:spPr>
        </p:pic>
        <p:pic>
          <p:nvPicPr>
            <p:cNvPr id="401" name="Google Shape;401;g1a1edf37ddc_0_346"/>
            <p:cNvPicPr preferRelativeResize="0"/>
            <p:nvPr/>
          </p:nvPicPr>
          <p:blipFill rotWithShape="1">
            <a:blip r:embed="rId4">
              <a:alphaModFix/>
            </a:blip>
            <a:srcRect b="36026" l="0" r="91893" t="29556"/>
            <a:stretch/>
          </p:blipFill>
          <p:spPr>
            <a:xfrm>
              <a:off x="3552143" y="1669675"/>
              <a:ext cx="443326" cy="1461100"/>
            </a:xfrm>
            <a:prstGeom prst="rect">
              <a:avLst/>
            </a:prstGeom>
            <a:noFill/>
            <a:ln>
              <a:noFill/>
            </a:ln>
          </p:spPr>
        </p:pic>
      </p:grpSp>
      <p:sp>
        <p:nvSpPr>
          <p:cNvPr id="402" name="Google Shape;402;g1a1edf37ddc_0_346"/>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a:t>Ingest Performance under </a:t>
            </a:r>
            <a:r>
              <a:rPr b="1" lang="en" u="sng"/>
              <a:t>Storage Capacity Constraints</a:t>
            </a:r>
            <a:endParaRPr b="1" u="sng"/>
          </a:p>
        </p:txBody>
      </p:sp>
      <p:sp>
        <p:nvSpPr>
          <p:cNvPr id="403" name="Google Shape;403;g1a1edf37ddc_0_346"/>
          <p:cNvSpPr txBox="1"/>
          <p:nvPr>
            <p:ph idx="1" type="body"/>
          </p:nvPr>
        </p:nvSpPr>
        <p:spPr>
          <a:xfrm>
            <a:off x="180975" y="1016000"/>
            <a:ext cx="3601800" cy="4497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b="1" lang="en"/>
              <a:t>How many entries can we accommodate in the smallest instance type?</a:t>
            </a:r>
            <a:endParaRPr b="1"/>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rPr lang="en"/>
              <a:t>M3.tiny instance with 20 GiB</a:t>
            </a:r>
            <a:br>
              <a:rPr lang="en"/>
            </a:br>
            <a:r>
              <a:rPr lang="en"/>
              <a:t>disk capacity</a:t>
            </a:r>
            <a:endParaRPr/>
          </a:p>
          <a:p>
            <a:pPr indent="0" lvl="0" marL="0" rtl="0" algn="l">
              <a:lnSpc>
                <a:spcPct val="115000"/>
              </a:lnSpc>
              <a:spcBef>
                <a:spcPts val="0"/>
              </a:spcBef>
              <a:spcAft>
                <a:spcPts val="0"/>
              </a:spcAft>
              <a:buSzPts val="1800"/>
              <a:buNone/>
            </a:pPr>
            <a:r>
              <a:rPr lang="en">
                <a:solidFill>
                  <a:srgbClr val="FF9900"/>
                </a:solidFill>
              </a:rPr>
              <a:t>→ </a:t>
            </a:r>
            <a:r>
              <a:rPr b="1" lang="en">
                <a:solidFill>
                  <a:srgbClr val="FF9900"/>
                </a:solidFill>
              </a:rPr>
              <a:t>As the index grow we observe a</a:t>
            </a:r>
            <a:br>
              <a:rPr b="1" lang="en">
                <a:solidFill>
                  <a:srgbClr val="FF9900"/>
                </a:solidFill>
              </a:rPr>
            </a:br>
            <a:r>
              <a:rPr b="1" lang="en">
                <a:solidFill>
                  <a:srgbClr val="FF9900"/>
                </a:solidFill>
              </a:rPr>
              <a:t>degradation in ingest performance</a:t>
            </a:r>
            <a:endParaRPr b="1">
              <a:solidFill>
                <a:srgbClr val="FF9900"/>
              </a:solidFill>
            </a:endParaRPr>
          </a:p>
        </p:txBody>
      </p:sp>
      <p:sp>
        <p:nvSpPr>
          <p:cNvPr id="404" name="Google Shape;404;g1a1edf37ddc_0_346"/>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
              <a:t>‹#›</a:t>
            </a:fld>
            <a:endParaRPr/>
          </a:p>
        </p:txBody>
      </p:sp>
      <p:sp>
        <p:nvSpPr>
          <p:cNvPr id="405" name="Google Shape;405;g1a1edf37ddc_0_346"/>
          <p:cNvSpPr txBox="1"/>
          <p:nvPr/>
        </p:nvSpPr>
        <p:spPr>
          <a:xfrm>
            <a:off x="7097600" y="2175500"/>
            <a:ext cx="6594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4200"/>
              <a:buFont typeface="Arial"/>
              <a:buNone/>
            </a:pPr>
            <a:r>
              <a:rPr b="1" i="0" lang="en" sz="4200" u="none" cap="none" strike="noStrike">
                <a:solidFill>
                  <a:srgbClr val="E69138"/>
                </a:solidFill>
                <a:latin typeface="Calibri"/>
                <a:ea typeface="Calibri"/>
                <a:cs typeface="Calibri"/>
                <a:sym typeface="Calibri"/>
              </a:rPr>
              <a:t>!?</a:t>
            </a:r>
            <a:endParaRPr b="1" i="0" sz="4200" u="none" cap="none" strike="noStrike">
              <a:solidFill>
                <a:srgbClr val="E69138"/>
              </a:solidFill>
              <a:latin typeface="Calibri"/>
              <a:ea typeface="Calibri"/>
              <a:cs typeface="Calibri"/>
              <a:sym typeface="Calibri"/>
            </a:endParaRPr>
          </a:p>
        </p:txBody>
      </p:sp>
      <p:sp>
        <p:nvSpPr>
          <p:cNvPr id="406" name="Google Shape;406;g1a1edf37ddc_0_346"/>
          <p:cNvSpPr/>
          <p:nvPr/>
        </p:nvSpPr>
        <p:spPr>
          <a:xfrm>
            <a:off x="4715175" y="2774472"/>
            <a:ext cx="4276425" cy="673104"/>
          </a:xfrm>
          <a:custGeom>
            <a:rect b="b" l="l" r="r" t="t"/>
            <a:pathLst>
              <a:path extrusionOk="0" h="24232" w="171057">
                <a:moveTo>
                  <a:pt x="0" y="0"/>
                </a:moveTo>
                <a:lnTo>
                  <a:pt x="94317" y="2613"/>
                </a:lnTo>
                <a:lnTo>
                  <a:pt x="100274" y="18768"/>
                </a:lnTo>
                <a:lnTo>
                  <a:pt x="116741" y="10453"/>
                </a:lnTo>
                <a:lnTo>
                  <a:pt x="116004" y="24232"/>
                </a:lnTo>
                <a:lnTo>
                  <a:pt x="140335" y="7840"/>
                </a:lnTo>
                <a:lnTo>
                  <a:pt x="143038" y="19956"/>
                </a:lnTo>
                <a:lnTo>
                  <a:pt x="156801" y="11878"/>
                </a:lnTo>
                <a:lnTo>
                  <a:pt x="157785" y="21619"/>
                </a:lnTo>
                <a:lnTo>
                  <a:pt x="171057" y="11878"/>
                </a:lnTo>
              </a:path>
            </a:pathLst>
          </a:custGeom>
          <a:noFill/>
          <a:ln cap="flat" cmpd="sng" w="76200">
            <a:solidFill>
              <a:srgbClr val="E69138"/>
            </a:solidFill>
            <a:prstDash val="solid"/>
            <a:round/>
            <a:headEnd len="sm" w="sm" type="none"/>
            <a:tailEnd len="sm" w="sm" type="none"/>
          </a:ln>
        </p:spPr>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grpSp>
        <p:nvGrpSpPr>
          <p:cNvPr id="411" name="Google Shape;411;g1a1edf37ddc_0_358"/>
          <p:cNvGrpSpPr/>
          <p:nvPr/>
        </p:nvGrpSpPr>
        <p:grpSpPr>
          <a:xfrm>
            <a:off x="3552143" y="1566628"/>
            <a:ext cx="5591857" cy="3555660"/>
            <a:chOff x="3552143" y="952775"/>
            <a:chExt cx="5591857" cy="3200126"/>
          </a:xfrm>
        </p:grpSpPr>
        <p:pic>
          <p:nvPicPr>
            <p:cNvPr id="412" name="Google Shape;412;g1a1edf37ddc_0_358"/>
            <p:cNvPicPr preferRelativeResize="0"/>
            <p:nvPr/>
          </p:nvPicPr>
          <p:blipFill rotWithShape="1">
            <a:blip r:embed="rId3">
              <a:alphaModFix/>
            </a:blip>
            <a:srcRect b="0" l="0" r="0" t="0"/>
            <a:stretch/>
          </p:blipFill>
          <p:spPr>
            <a:xfrm>
              <a:off x="4009829" y="952775"/>
              <a:ext cx="5047024" cy="2856350"/>
            </a:xfrm>
            <a:prstGeom prst="rect">
              <a:avLst/>
            </a:prstGeom>
            <a:noFill/>
            <a:ln>
              <a:noFill/>
            </a:ln>
          </p:spPr>
        </p:pic>
        <p:pic>
          <p:nvPicPr>
            <p:cNvPr id="413" name="Google Shape;413;g1a1edf37ddc_0_358"/>
            <p:cNvPicPr preferRelativeResize="0"/>
            <p:nvPr/>
          </p:nvPicPr>
          <p:blipFill rotWithShape="1">
            <a:blip r:embed="rId4">
              <a:alphaModFix/>
            </a:blip>
            <a:srcRect b="0" l="0" r="0" t="92059"/>
            <a:stretch/>
          </p:blipFill>
          <p:spPr>
            <a:xfrm>
              <a:off x="3637325" y="3815825"/>
              <a:ext cx="5506675" cy="337076"/>
            </a:xfrm>
            <a:prstGeom prst="rect">
              <a:avLst/>
            </a:prstGeom>
            <a:noFill/>
            <a:ln>
              <a:noFill/>
            </a:ln>
          </p:spPr>
        </p:pic>
        <p:pic>
          <p:nvPicPr>
            <p:cNvPr id="414" name="Google Shape;414;g1a1edf37ddc_0_358"/>
            <p:cNvPicPr preferRelativeResize="0"/>
            <p:nvPr/>
          </p:nvPicPr>
          <p:blipFill rotWithShape="1">
            <a:blip r:embed="rId4">
              <a:alphaModFix/>
            </a:blip>
            <a:srcRect b="36026" l="0" r="91893" t="29556"/>
            <a:stretch/>
          </p:blipFill>
          <p:spPr>
            <a:xfrm>
              <a:off x="3552143" y="1669675"/>
              <a:ext cx="443326" cy="1461100"/>
            </a:xfrm>
            <a:prstGeom prst="rect">
              <a:avLst/>
            </a:prstGeom>
            <a:noFill/>
            <a:ln>
              <a:noFill/>
            </a:ln>
          </p:spPr>
        </p:pic>
      </p:grpSp>
      <p:sp>
        <p:nvSpPr>
          <p:cNvPr id="415" name="Google Shape;415;g1a1edf37ddc_0_358"/>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a:t>Ingest Performance under </a:t>
            </a:r>
            <a:r>
              <a:rPr b="1" lang="en" u="sng"/>
              <a:t>Storage Capacity Constraints</a:t>
            </a:r>
            <a:endParaRPr b="1" u="sng"/>
          </a:p>
        </p:txBody>
      </p:sp>
      <p:sp>
        <p:nvSpPr>
          <p:cNvPr id="416" name="Google Shape;416;g1a1edf37ddc_0_358"/>
          <p:cNvSpPr txBox="1"/>
          <p:nvPr>
            <p:ph idx="1" type="body"/>
          </p:nvPr>
        </p:nvSpPr>
        <p:spPr>
          <a:xfrm>
            <a:off x="180975" y="1016000"/>
            <a:ext cx="3601800" cy="4497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b="1" lang="en"/>
              <a:t>How many entries can we accommodate in the smallest instance type?</a:t>
            </a:r>
            <a:endParaRPr b="1"/>
          </a:p>
          <a:p>
            <a:pPr indent="0" lvl="0" marL="0" rtl="0" algn="l">
              <a:lnSpc>
                <a:spcPct val="115000"/>
              </a:lnSpc>
              <a:spcBef>
                <a:spcPts val="0"/>
              </a:spcBef>
              <a:spcAft>
                <a:spcPts val="0"/>
              </a:spcAft>
              <a:buSzPts val="1800"/>
              <a:buNone/>
            </a:pPr>
            <a:r>
              <a:t/>
            </a:r>
            <a:endParaRPr/>
          </a:p>
          <a:p>
            <a:pPr indent="0" lvl="0" marL="0" rtl="0" algn="l">
              <a:lnSpc>
                <a:spcPct val="115000"/>
              </a:lnSpc>
              <a:spcBef>
                <a:spcPts val="0"/>
              </a:spcBef>
              <a:spcAft>
                <a:spcPts val="0"/>
              </a:spcAft>
              <a:buSzPts val="1800"/>
              <a:buNone/>
            </a:pPr>
            <a:r>
              <a:rPr lang="en"/>
              <a:t>M3.tiny instance with 20 GiB</a:t>
            </a:r>
            <a:br>
              <a:rPr lang="en"/>
            </a:br>
            <a:r>
              <a:rPr lang="en"/>
              <a:t>disk capacity</a:t>
            </a:r>
            <a:endParaRPr/>
          </a:p>
          <a:p>
            <a:pPr indent="0" lvl="0" marL="0" rtl="0" algn="l">
              <a:lnSpc>
                <a:spcPct val="115000"/>
              </a:lnSpc>
              <a:spcBef>
                <a:spcPts val="0"/>
              </a:spcBef>
              <a:spcAft>
                <a:spcPts val="0"/>
              </a:spcAft>
              <a:buSzPts val="1800"/>
              <a:buNone/>
            </a:pPr>
            <a:r>
              <a:rPr lang="en">
                <a:solidFill>
                  <a:srgbClr val="FF9900"/>
                </a:solidFill>
              </a:rPr>
              <a:t>→ </a:t>
            </a:r>
            <a:r>
              <a:rPr b="1" lang="en">
                <a:solidFill>
                  <a:srgbClr val="FF9900"/>
                </a:solidFill>
              </a:rPr>
              <a:t>As the index grow we observe a</a:t>
            </a:r>
            <a:br>
              <a:rPr b="1" lang="en">
                <a:solidFill>
                  <a:srgbClr val="FF9900"/>
                </a:solidFill>
              </a:rPr>
            </a:br>
            <a:r>
              <a:rPr b="1" lang="en">
                <a:solidFill>
                  <a:srgbClr val="FF9900"/>
                </a:solidFill>
              </a:rPr>
              <a:t>degradation in ingest performance</a:t>
            </a:r>
            <a:endParaRPr b="1">
              <a:solidFill>
                <a:srgbClr val="FF9900"/>
              </a:solidFill>
            </a:endParaRPr>
          </a:p>
          <a:p>
            <a:pPr indent="0" lvl="0" marL="0" rtl="0" algn="l">
              <a:lnSpc>
                <a:spcPct val="115000"/>
              </a:lnSpc>
              <a:spcBef>
                <a:spcPts val="0"/>
              </a:spcBef>
              <a:spcAft>
                <a:spcPts val="0"/>
              </a:spcAft>
              <a:buSzPts val="1800"/>
              <a:buNone/>
            </a:pPr>
            <a:r>
              <a:t/>
            </a:r>
            <a:endParaRPr>
              <a:solidFill>
                <a:srgbClr val="FF9900"/>
              </a:solidFill>
            </a:endParaRPr>
          </a:p>
          <a:p>
            <a:pPr indent="0" lvl="0" marL="0" rtl="0" algn="l">
              <a:lnSpc>
                <a:spcPct val="115000"/>
              </a:lnSpc>
              <a:spcBef>
                <a:spcPts val="0"/>
              </a:spcBef>
              <a:spcAft>
                <a:spcPts val="0"/>
              </a:spcAft>
              <a:buSzPts val="1800"/>
              <a:buNone/>
            </a:pPr>
            <a:r>
              <a:rPr lang="en"/>
              <a:t>Explanation:</a:t>
            </a:r>
            <a:endParaRPr/>
          </a:p>
          <a:p>
            <a:pPr indent="0" lvl="0" marL="0" rtl="0" algn="l">
              <a:lnSpc>
                <a:spcPct val="115000"/>
              </a:lnSpc>
              <a:spcBef>
                <a:spcPts val="0"/>
              </a:spcBef>
              <a:spcAft>
                <a:spcPts val="0"/>
              </a:spcAft>
              <a:buSzPts val="1800"/>
              <a:buNone/>
            </a:pPr>
            <a:r>
              <a:rPr lang="en"/>
              <a:t>Clickhouse’s </a:t>
            </a:r>
            <a:r>
              <a:rPr lang="en" u="sng"/>
              <a:t>MergeTree Engine</a:t>
            </a:r>
            <a:r>
              <a:rPr lang="en"/>
              <a:t> trigger internal compactification routines as the index grows</a:t>
            </a:r>
            <a:endParaRPr>
              <a:solidFill>
                <a:srgbClr val="FF9900"/>
              </a:solidFill>
            </a:endParaRPr>
          </a:p>
        </p:txBody>
      </p:sp>
      <p:sp>
        <p:nvSpPr>
          <p:cNvPr id="417" name="Google Shape;417;g1a1edf37ddc_0_358"/>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
              <a:t>‹#›</a:t>
            </a:fld>
            <a:endParaRPr/>
          </a:p>
        </p:txBody>
      </p:sp>
      <p:sp>
        <p:nvSpPr>
          <p:cNvPr id="418" name="Google Shape;418;g1a1edf37ddc_0_358"/>
          <p:cNvSpPr txBox="1"/>
          <p:nvPr/>
        </p:nvSpPr>
        <p:spPr>
          <a:xfrm>
            <a:off x="7097600" y="2175500"/>
            <a:ext cx="6594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4200"/>
              <a:buFont typeface="Arial"/>
              <a:buNone/>
            </a:pPr>
            <a:r>
              <a:rPr b="1" i="0" lang="en" sz="4200" u="none" cap="none" strike="noStrike">
                <a:solidFill>
                  <a:srgbClr val="E69138"/>
                </a:solidFill>
                <a:latin typeface="Calibri"/>
                <a:ea typeface="Calibri"/>
                <a:cs typeface="Calibri"/>
                <a:sym typeface="Calibri"/>
              </a:rPr>
              <a:t>!?</a:t>
            </a:r>
            <a:endParaRPr b="1" i="0" sz="4200" u="none" cap="none" strike="noStrike">
              <a:solidFill>
                <a:srgbClr val="E69138"/>
              </a:solidFill>
              <a:latin typeface="Calibri"/>
              <a:ea typeface="Calibri"/>
              <a:cs typeface="Calibri"/>
              <a:sym typeface="Calibri"/>
            </a:endParaRPr>
          </a:p>
        </p:txBody>
      </p:sp>
      <p:sp>
        <p:nvSpPr>
          <p:cNvPr id="419" name="Google Shape;419;g1a1edf37ddc_0_358"/>
          <p:cNvSpPr/>
          <p:nvPr/>
        </p:nvSpPr>
        <p:spPr>
          <a:xfrm>
            <a:off x="4715175" y="2774472"/>
            <a:ext cx="4276425" cy="673104"/>
          </a:xfrm>
          <a:custGeom>
            <a:rect b="b" l="l" r="r" t="t"/>
            <a:pathLst>
              <a:path extrusionOk="0" h="24232" w="171057">
                <a:moveTo>
                  <a:pt x="0" y="0"/>
                </a:moveTo>
                <a:lnTo>
                  <a:pt x="94317" y="2613"/>
                </a:lnTo>
                <a:lnTo>
                  <a:pt x="100274" y="18768"/>
                </a:lnTo>
                <a:lnTo>
                  <a:pt x="116741" y="10453"/>
                </a:lnTo>
                <a:lnTo>
                  <a:pt x="116004" y="24232"/>
                </a:lnTo>
                <a:lnTo>
                  <a:pt x="140335" y="7840"/>
                </a:lnTo>
                <a:lnTo>
                  <a:pt x="143038" y="19956"/>
                </a:lnTo>
                <a:lnTo>
                  <a:pt x="156801" y="11878"/>
                </a:lnTo>
                <a:lnTo>
                  <a:pt x="157785" y="21619"/>
                </a:lnTo>
                <a:lnTo>
                  <a:pt x="171057" y="11878"/>
                </a:lnTo>
              </a:path>
            </a:pathLst>
          </a:custGeom>
          <a:noFill/>
          <a:ln cap="flat" cmpd="sng" w="76200">
            <a:solidFill>
              <a:srgbClr val="E69138"/>
            </a:solidFill>
            <a:prstDash val="solid"/>
            <a:round/>
            <a:headEnd len="sm" w="sm" type="none"/>
            <a:tailEnd len="sm" w="sm" type="none"/>
          </a:ln>
        </p:spPr>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pic>
        <p:nvPicPr>
          <p:cNvPr id="424" name="Google Shape;424;g1a1edf37ddc_0_276"/>
          <p:cNvPicPr preferRelativeResize="0"/>
          <p:nvPr/>
        </p:nvPicPr>
        <p:blipFill rotWithShape="1">
          <a:blip r:embed="rId3">
            <a:alphaModFix/>
          </a:blip>
          <a:srcRect b="0" l="0" r="0" t="0"/>
          <a:stretch/>
        </p:blipFill>
        <p:spPr>
          <a:xfrm>
            <a:off x="1055437" y="2241931"/>
            <a:ext cx="7185525" cy="2022425"/>
          </a:xfrm>
          <a:prstGeom prst="rect">
            <a:avLst/>
          </a:prstGeom>
          <a:noFill/>
          <a:ln>
            <a:noFill/>
          </a:ln>
        </p:spPr>
      </p:pic>
      <p:sp>
        <p:nvSpPr>
          <p:cNvPr id="425" name="Google Shape;425;g1a1edf37ddc_0_276"/>
          <p:cNvSpPr/>
          <p:nvPr/>
        </p:nvSpPr>
        <p:spPr>
          <a:xfrm>
            <a:off x="527900" y="1936194"/>
            <a:ext cx="7988400" cy="3075300"/>
          </a:xfrm>
          <a:prstGeom prst="rect">
            <a:avLst/>
          </a:prstGeom>
          <a:solidFill>
            <a:srgbClr val="FFFFFF">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g1a1edf37ddc_0_276"/>
          <p:cNvSpPr/>
          <p:nvPr/>
        </p:nvSpPr>
        <p:spPr>
          <a:xfrm>
            <a:off x="6259400" y="984417"/>
            <a:ext cx="2530200" cy="1121400"/>
          </a:xfrm>
          <a:prstGeom prst="wedgeRoundRectCallout">
            <a:avLst>
              <a:gd fmla="val -32160" name="adj1"/>
              <a:gd fmla="val 93735" name="adj2"/>
              <a:gd fmla="val 0" name="adj3"/>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FFFFFF"/>
                </a:solidFill>
                <a:latin typeface="Calibri"/>
                <a:ea typeface="Calibri"/>
                <a:cs typeface="Calibri"/>
                <a:sym typeface="Calibri"/>
              </a:rPr>
              <a:t>Expected </a:t>
            </a:r>
            <a:r>
              <a:rPr b="1" i="0" lang="en" sz="1600" u="sng" cap="none" strike="noStrike">
                <a:solidFill>
                  <a:srgbClr val="FFFFFF"/>
                </a:solidFill>
                <a:latin typeface="Calibri"/>
                <a:ea typeface="Calibri"/>
                <a:cs typeface="Calibri"/>
                <a:sym typeface="Calibri"/>
              </a:rPr>
              <a:t>Harvesting Rate</a:t>
            </a:r>
            <a:r>
              <a:rPr b="0" i="0" lang="en" sz="1600" u="none" cap="none" strike="noStrike">
                <a:solidFill>
                  <a:srgbClr val="FFFFFF"/>
                </a:solidFill>
                <a:latin typeface="Calibri"/>
                <a:ea typeface="Calibri"/>
                <a:cs typeface="Calibri"/>
                <a:sym typeface="Calibri"/>
              </a:rPr>
              <a:t> and Harvester</a:t>
            </a:r>
            <a:r>
              <a:rPr b="1" i="0" lang="en" sz="1600" u="none" cap="none" strike="noStrike">
                <a:solidFill>
                  <a:srgbClr val="FFFFFF"/>
                </a:solidFill>
                <a:latin typeface="Calibri"/>
                <a:ea typeface="Calibri"/>
                <a:cs typeface="Calibri"/>
                <a:sym typeface="Calibri"/>
              </a:rPr>
              <a:t> </a:t>
            </a:r>
            <a:r>
              <a:rPr b="1" i="0" lang="en" sz="1600" u="sng" cap="none" strike="noStrike">
                <a:solidFill>
                  <a:srgbClr val="FFFFFF"/>
                </a:solidFill>
                <a:latin typeface="Calibri"/>
                <a:ea typeface="Calibri"/>
                <a:cs typeface="Calibri"/>
                <a:sym typeface="Calibri"/>
              </a:rPr>
              <a:t>Hardware Requirements</a:t>
            </a:r>
            <a:r>
              <a:rPr b="0" i="0" lang="en" sz="1600" u="none" cap="none" strike="noStrike">
                <a:solidFill>
                  <a:srgbClr val="FFFFFF"/>
                </a:solidFill>
                <a:latin typeface="Calibri"/>
                <a:ea typeface="Calibri"/>
                <a:cs typeface="Calibri"/>
                <a:sym typeface="Calibri"/>
              </a:rPr>
              <a:t>?</a:t>
            </a:r>
            <a:endParaRPr b="0" i="0" sz="1600" u="none" cap="none" strike="noStrike">
              <a:solidFill>
                <a:srgbClr val="FFFFFF"/>
              </a:solidFill>
              <a:latin typeface="Calibri"/>
              <a:ea typeface="Calibri"/>
              <a:cs typeface="Calibri"/>
              <a:sym typeface="Calibri"/>
            </a:endParaRPr>
          </a:p>
        </p:txBody>
      </p:sp>
      <p:sp>
        <p:nvSpPr>
          <p:cNvPr id="427" name="Google Shape;427;g1a1edf37ddc_0_276"/>
          <p:cNvSpPr/>
          <p:nvPr/>
        </p:nvSpPr>
        <p:spPr>
          <a:xfrm>
            <a:off x="1731550" y="4619472"/>
            <a:ext cx="2530200" cy="900000"/>
          </a:xfrm>
          <a:prstGeom prst="wedgeRoundRectCallout">
            <a:avLst>
              <a:gd fmla="val 45855" name="adj1"/>
              <a:gd fmla="val -133296" name="adj2"/>
              <a:gd fmla="val 0" name="adj3"/>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Affordable Index-Size</a:t>
            </a:r>
            <a:r>
              <a:rPr b="0" i="0" lang="en" sz="1600" u="sng" cap="none" strike="noStrike">
                <a:solidFill>
                  <a:srgbClr val="FFFFFF"/>
                </a:solidFill>
                <a:latin typeface="Calibri"/>
                <a:ea typeface="Calibri"/>
                <a:cs typeface="Calibri"/>
                <a:sym typeface="Calibri"/>
              </a:rPr>
              <a:t> </a:t>
            </a:r>
            <a:r>
              <a:rPr b="0" i="0" lang="en" sz="1600" u="none" cap="none" strike="noStrike">
                <a:solidFill>
                  <a:srgbClr val="FFFFFF"/>
                </a:solidFill>
                <a:latin typeface="Calibri"/>
                <a:ea typeface="Calibri"/>
                <a:cs typeface="Calibri"/>
                <a:sym typeface="Calibri"/>
              </a:rPr>
              <a:t>and </a:t>
            </a:r>
            <a:r>
              <a:rPr b="1" i="0" lang="en" sz="1600" u="sng" cap="none" strike="noStrike">
                <a:solidFill>
                  <a:srgbClr val="FFFFFF"/>
                </a:solidFill>
                <a:latin typeface="Calibri"/>
                <a:ea typeface="Calibri"/>
                <a:cs typeface="Calibri"/>
                <a:sym typeface="Calibri"/>
              </a:rPr>
              <a:t>Fragmentation Strategies</a:t>
            </a:r>
            <a:r>
              <a:rPr b="0" i="0" lang="en" sz="1600" u="none" cap="none" strike="noStrike">
                <a:solidFill>
                  <a:srgbClr val="FFFFFF"/>
                </a:solidFill>
                <a:latin typeface="Calibri"/>
                <a:ea typeface="Calibri"/>
                <a:cs typeface="Calibri"/>
                <a:sym typeface="Calibri"/>
              </a:rPr>
              <a:t>?</a:t>
            </a:r>
            <a:endParaRPr b="0" i="0" sz="1600" u="none" cap="none" strike="noStrike">
              <a:solidFill>
                <a:srgbClr val="FFFFFF"/>
              </a:solidFill>
              <a:latin typeface="Calibri"/>
              <a:ea typeface="Calibri"/>
              <a:cs typeface="Calibri"/>
              <a:sym typeface="Calibri"/>
            </a:endParaRPr>
          </a:p>
        </p:txBody>
      </p:sp>
      <p:sp>
        <p:nvSpPr>
          <p:cNvPr id="428" name="Google Shape;428;g1a1edf37ddc_0_276"/>
          <p:cNvSpPr/>
          <p:nvPr/>
        </p:nvSpPr>
        <p:spPr>
          <a:xfrm>
            <a:off x="2433575" y="1097703"/>
            <a:ext cx="2530200" cy="900000"/>
          </a:xfrm>
          <a:prstGeom prst="wedgeRoundRectCallout">
            <a:avLst>
              <a:gd fmla="val -7712" name="adj1"/>
              <a:gd fmla="val 246090" name="adj2"/>
              <a:gd fmla="val 0"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Query Performance</a:t>
            </a:r>
            <a:r>
              <a:rPr b="1" i="0" lang="en" sz="1600" u="none" cap="none" strike="noStrike">
                <a:solidFill>
                  <a:srgbClr val="FFFFFF"/>
                </a:solidFill>
                <a:latin typeface="Calibri"/>
                <a:ea typeface="Calibri"/>
                <a:cs typeface="Calibri"/>
                <a:sym typeface="Calibri"/>
              </a:rPr>
              <a:t> </a:t>
            </a:r>
            <a:r>
              <a:rPr b="0" i="0" lang="en" sz="1600" u="none" cap="none" strike="noStrike">
                <a:solidFill>
                  <a:srgbClr val="FFFFFF"/>
                </a:solidFill>
                <a:latin typeface="Calibri"/>
                <a:ea typeface="Calibri"/>
                <a:cs typeface="Calibri"/>
                <a:sym typeface="Calibri"/>
              </a:rPr>
              <a:t>for common </a:t>
            </a:r>
            <a:r>
              <a:rPr b="1" i="0" lang="en" sz="1600" u="sng" cap="none" strike="noStrike">
                <a:solidFill>
                  <a:srgbClr val="FFFFFF"/>
                </a:solidFill>
                <a:latin typeface="Calibri"/>
                <a:ea typeface="Calibri"/>
                <a:cs typeface="Calibri"/>
                <a:sym typeface="Calibri"/>
              </a:rPr>
              <a:t>use-cases</a:t>
            </a:r>
            <a:r>
              <a:rPr b="1" i="0" lang="en" sz="1600" u="none" cap="none" strike="noStrike">
                <a:solidFill>
                  <a:srgbClr val="FFFFFF"/>
                </a:solidFill>
                <a:latin typeface="Calibri"/>
                <a:ea typeface="Calibri"/>
                <a:cs typeface="Calibri"/>
                <a:sym typeface="Calibri"/>
              </a:rPr>
              <a:t>?</a:t>
            </a:r>
            <a:endParaRPr b="1" i="0" sz="1600" u="none" cap="none" strike="noStrike">
              <a:solidFill>
                <a:srgbClr val="FFFFFF"/>
              </a:solidFill>
              <a:latin typeface="Calibri"/>
              <a:ea typeface="Calibri"/>
              <a:cs typeface="Calibri"/>
              <a:sym typeface="Calibri"/>
            </a:endParaRPr>
          </a:p>
        </p:txBody>
      </p:sp>
      <p:sp>
        <p:nvSpPr>
          <p:cNvPr id="429" name="Google Shape;429;g1a1edf37ddc_0_276"/>
          <p:cNvSpPr/>
          <p:nvPr/>
        </p:nvSpPr>
        <p:spPr>
          <a:xfrm>
            <a:off x="5302525" y="4029944"/>
            <a:ext cx="2025900" cy="543300"/>
          </a:xfrm>
          <a:prstGeom prst="wedgeRoundRectCallout">
            <a:avLst>
              <a:gd fmla="val -73129" name="adj1"/>
              <a:gd fmla="val -243446" name="adj2"/>
              <a:gd fmla="val 0" name="adj3"/>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Ingest Performance</a:t>
            </a:r>
            <a:r>
              <a:rPr b="0" i="0" lang="en" sz="1600" u="none" cap="none" strike="noStrike">
                <a:solidFill>
                  <a:srgbClr val="FFFFFF"/>
                </a:solidFill>
                <a:latin typeface="Calibri"/>
                <a:ea typeface="Calibri"/>
                <a:cs typeface="Calibri"/>
                <a:sym typeface="Calibri"/>
              </a:rPr>
              <a:t>?</a:t>
            </a:r>
            <a:endParaRPr b="0" i="0" sz="1600" u="none" cap="none" strike="noStrike">
              <a:solidFill>
                <a:srgbClr val="FFFFFF"/>
              </a:solidFill>
              <a:latin typeface="Calibri"/>
              <a:ea typeface="Calibri"/>
              <a:cs typeface="Calibri"/>
              <a:sym typeface="Calibri"/>
            </a:endParaRPr>
          </a:p>
        </p:txBody>
      </p:sp>
      <p:sp>
        <p:nvSpPr>
          <p:cNvPr id="430" name="Google Shape;430;g1a1edf37ddc_0_276"/>
          <p:cNvSpPr/>
          <p:nvPr/>
        </p:nvSpPr>
        <p:spPr>
          <a:xfrm>
            <a:off x="462550" y="2349694"/>
            <a:ext cx="1656000" cy="900000"/>
          </a:xfrm>
          <a:prstGeom prst="wedgeRoundRectCallout">
            <a:avLst>
              <a:gd fmla="val 55089" name="adj1"/>
              <a:gd fmla="val 93238" name="adj2"/>
              <a:gd fmla="val 0" name="adj3"/>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API</a:t>
            </a:r>
            <a:r>
              <a:rPr b="0" i="0" lang="en" sz="1600" u="none" cap="none" strike="noStrike">
                <a:solidFill>
                  <a:srgbClr val="FFFFFF"/>
                </a:solidFill>
                <a:latin typeface="Calibri"/>
                <a:ea typeface="Calibri"/>
                <a:cs typeface="Calibri"/>
                <a:sym typeface="Calibri"/>
              </a:rPr>
              <a:t> and </a:t>
            </a:r>
            <a:r>
              <a:rPr b="1" i="0" lang="en" sz="1600" u="sng" cap="none" strike="noStrike">
                <a:solidFill>
                  <a:srgbClr val="FFFFFF"/>
                </a:solidFill>
                <a:latin typeface="Calibri"/>
                <a:ea typeface="Calibri"/>
                <a:cs typeface="Calibri"/>
                <a:sym typeface="Calibri"/>
              </a:rPr>
              <a:t>User-Interfaces</a:t>
            </a:r>
            <a:r>
              <a:rPr b="1" i="0" lang="en" sz="1600" u="none" cap="none" strike="noStrike">
                <a:solidFill>
                  <a:srgbClr val="FFFFFF"/>
                </a:solidFill>
                <a:latin typeface="Calibri"/>
                <a:ea typeface="Calibri"/>
                <a:cs typeface="Calibri"/>
                <a:sym typeface="Calibri"/>
              </a:rPr>
              <a:t>?</a:t>
            </a:r>
            <a:endParaRPr b="1" i="0" sz="1600" u="none" cap="none" strike="noStrike">
              <a:solidFill>
                <a:srgbClr val="FFFFFF"/>
              </a:solidFill>
              <a:latin typeface="Calibri"/>
              <a:ea typeface="Calibri"/>
              <a:cs typeface="Calibri"/>
              <a:sym typeface="Calibri"/>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g17f6e0dbc31_0_19"/>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a:t>Establishing a Benchmark Set of Queries for NSDF-Catalog</a:t>
            </a:r>
            <a:endParaRPr b="1"/>
          </a:p>
        </p:txBody>
      </p:sp>
      <p:sp>
        <p:nvSpPr>
          <p:cNvPr id="436" name="Google Shape;436;g17f6e0dbc31_0_19"/>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t/>
            </a:r>
            <a:endParaRPr sz="2000"/>
          </a:p>
          <a:p>
            <a:pPr indent="0" lvl="0" marL="0" rtl="0" algn="l">
              <a:lnSpc>
                <a:spcPct val="115000"/>
              </a:lnSpc>
              <a:spcBef>
                <a:spcPts val="0"/>
              </a:spcBef>
              <a:spcAft>
                <a:spcPts val="0"/>
              </a:spcAft>
              <a:buSzPts val="1800"/>
              <a:buNone/>
            </a:pPr>
            <a:r>
              <a:t/>
            </a:r>
            <a:endParaRPr sz="2000"/>
          </a:p>
          <a:p>
            <a:pPr indent="0" lvl="0" marL="0" rtl="0" algn="l">
              <a:lnSpc>
                <a:spcPct val="115000"/>
              </a:lnSpc>
              <a:spcBef>
                <a:spcPts val="0"/>
              </a:spcBef>
              <a:spcAft>
                <a:spcPts val="0"/>
              </a:spcAft>
              <a:buSzPts val="1800"/>
              <a:buNone/>
            </a:pPr>
            <a:r>
              <a:t/>
            </a:r>
            <a:endParaRPr sz="2000"/>
          </a:p>
          <a:p>
            <a:pPr indent="0" lvl="0" marL="0" rtl="0" algn="l">
              <a:lnSpc>
                <a:spcPct val="115000"/>
              </a:lnSpc>
              <a:spcBef>
                <a:spcPts val="0"/>
              </a:spcBef>
              <a:spcAft>
                <a:spcPts val="0"/>
              </a:spcAft>
              <a:buSzPts val="1800"/>
              <a:buNone/>
            </a:pPr>
            <a:r>
              <a:t/>
            </a:r>
            <a:endParaRPr sz="2000"/>
          </a:p>
          <a:p>
            <a:pPr indent="0" lvl="0" marL="0" rtl="0" algn="l">
              <a:lnSpc>
                <a:spcPct val="115000"/>
              </a:lnSpc>
              <a:spcBef>
                <a:spcPts val="0"/>
              </a:spcBef>
              <a:spcAft>
                <a:spcPts val="0"/>
              </a:spcAft>
              <a:buSzPts val="1800"/>
              <a:buNone/>
            </a:pPr>
            <a:r>
              <a:t/>
            </a:r>
            <a:endParaRPr sz="2000"/>
          </a:p>
          <a:p>
            <a:pPr indent="0" lvl="0" marL="457200" rtl="0" algn="l">
              <a:lnSpc>
                <a:spcPct val="115000"/>
              </a:lnSpc>
              <a:spcBef>
                <a:spcPts val="0"/>
              </a:spcBef>
              <a:spcAft>
                <a:spcPts val="0"/>
              </a:spcAft>
              <a:buSzPts val="1800"/>
              <a:buNone/>
            </a:pPr>
            <a:r>
              <a:t/>
            </a:r>
            <a:endParaRPr sz="2000"/>
          </a:p>
          <a:p>
            <a:pPr indent="-355600" lvl="0" marL="457200" rtl="0" algn="l">
              <a:lnSpc>
                <a:spcPct val="115000"/>
              </a:lnSpc>
              <a:spcBef>
                <a:spcPts val="0"/>
              </a:spcBef>
              <a:spcAft>
                <a:spcPts val="0"/>
              </a:spcAft>
              <a:buSzPts val="2000"/>
              <a:buChar char="●"/>
            </a:pPr>
            <a:r>
              <a:rPr lang="en" sz="2000"/>
              <a:t>Three Main Categories:</a:t>
            </a:r>
            <a:endParaRPr sz="2000"/>
          </a:p>
          <a:p>
            <a:pPr indent="-330200" lvl="1" marL="914400" rtl="0" algn="l">
              <a:lnSpc>
                <a:spcPct val="115000"/>
              </a:lnSpc>
              <a:spcBef>
                <a:spcPts val="0"/>
              </a:spcBef>
              <a:spcAft>
                <a:spcPts val="0"/>
              </a:spcAft>
              <a:buSzPts val="1600"/>
              <a:buChar char="○"/>
            </a:pPr>
            <a:r>
              <a:rPr b="1" lang="en" sz="1600"/>
              <a:t>GroupBy</a:t>
            </a:r>
            <a:r>
              <a:rPr lang="en" sz="1600"/>
              <a:t> </a:t>
            </a:r>
            <a:r>
              <a:rPr b="1" lang="en" sz="1600"/>
              <a:t>for statistics </a:t>
            </a:r>
            <a:r>
              <a:rPr lang="en" sz="1600"/>
              <a:t>to inform </a:t>
            </a:r>
            <a:r>
              <a:rPr b="1" lang="en" sz="1600"/>
              <a:t>research and development</a:t>
            </a:r>
            <a:endParaRPr b="1" sz="1600"/>
          </a:p>
          <a:p>
            <a:pPr indent="-330200" lvl="1" marL="914400" rtl="0" algn="l">
              <a:lnSpc>
                <a:spcPct val="115000"/>
              </a:lnSpc>
              <a:spcBef>
                <a:spcPts val="0"/>
              </a:spcBef>
              <a:spcAft>
                <a:spcPts val="0"/>
              </a:spcAft>
              <a:buSzPts val="1600"/>
              <a:buChar char="○"/>
            </a:pPr>
            <a:r>
              <a:rPr lang="en" sz="1600"/>
              <a:t>Individual element queries for </a:t>
            </a:r>
            <a:r>
              <a:rPr b="1" lang="en" sz="1600"/>
              <a:t>NSDF Services</a:t>
            </a:r>
            <a:endParaRPr b="1" sz="1600"/>
          </a:p>
          <a:p>
            <a:pPr indent="-330200" lvl="1" marL="914400" rtl="0" algn="l">
              <a:lnSpc>
                <a:spcPct val="115000"/>
              </a:lnSpc>
              <a:spcBef>
                <a:spcPts val="0"/>
              </a:spcBef>
              <a:spcAft>
                <a:spcPts val="0"/>
              </a:spcAft>
              <a:buSzPts val="1600"/>
              <a:buChar char="○"/>
            </a:pPr>
            <a:r>
              <a:rPr b="1" lang="en" sz="1600"/>
              <a:t>Search queries</a:t>
            </a:r>
            <a:r>
              <a:rPr lang="en" sz="1600"/>
              <a:t> from Web-User or API-User</a:t>
            </a:r>
            <a:endParaRPr sz="1600"/>
          </a:p>
        </p:txBody>
      </p:sp>
      <p:sp>
        <p:nvSpPr>
          <p:cNvPr id="437" name="Google Shape;437;g17f6e0dbc31_0_19"/>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
              <a:t>‹#›</a:t>
            </a:fld>
            <a:endParaRPr/>
          </a:p>
        </p:txBody>
      </p:sp>
      <p:pic>
        <p:nvPicPr>
          <p:cNvPr id="438" name="Google Shape;438;g17f6e0dbc31_0_19"/>
          <p:cNvPicPr preferRelativeResize="0"/>
          <p:nvPr/>
        </p:nvPicPr>
        <p:blipFill rotWithShape="1">
          <a:blip r:embed="rId3">
            <a:alphaModFix/>
          </a:blip>
          <a:srcRect b="0" l="2066" r="0" t="0"/>
          <a:stretch/>
        </p:blipFill>
        <p:spPr>
          <a:xfrm>
            <a:off x="0" y="991139"/>
            <a:ext cx="9144002" cy="1998056"/>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42" name="Shape 442"/>
        <p:cNvGrpSpPr/>
        <p:nvPr/>
      </p:nvGrpSpPr>
      <p:grpSpPr>
        <a:xfrm>
          <a:off x="0" y="0"/>
          <a:ext cx="0" cy="0"/>
          <a:chOff x="0" y="0"/>
          <a:chExt cx="0" cy="0"/>
        </a:xfrm>
      </p:grpSpPr>
      <p:sp>
        <p:nvSpPr>
          <p:cNvPr id="443" name="Google Shape;443;g15780911600_0_37"/>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111"/>
              <a:buNone/>
            </a:pPr>
            <a:r>
              <a:rPr b="1" lang="en"/>
              <a:t>NSDF-Catalog: Architecture Overview</a:t>
            </a:r>
            <a:endParaRPr b="1"/>
          </a:p>
        </p:txBody>
      </p:sp>
      <p:sp>
        <p:nvSpPr>
          <p:cNvPr id="444" name="Google Shape;444;g15780911600_0_37"/>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t/>
            </a:r>
            <a:endParaRPr/>
          </a:p>
        </p:txBody>
      </p:sp>
      <p:sp>
        <p:nvSpPr>
          <p:cNvPr id="445" name="Google Shape;445;g15780911600_0_37"/>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446" name="Google Shape;446;g15780911600_0_37"/>
          <p:cNvPicPr preferRelativeResize="0"/>
          <p:nvPr/>
        </p:nvPicPr>
        <p:blipFill rotWithShape="1">
          <a:blip r:embed="rId3">
            <a:alphaModFix/>
          </a:blip>
          <a:srcRect b="0" l="0" r="0" t="0"/>
          <a:stretch/>
        </p:blipFill>
        <p:spPr>
          <a:xfrm>
            <a:off x="104787" y="55000"/>
            <a:ext cx="8658224" cy="50445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g1a1edf37ddc_0_321"/>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
              <a:t>NSDF-Catalog: Challenges</a:t>
            </a:r>
            <a:endParaRPr/>
          </a:p>
        </p:txBody>
      </p:sp>
      <p:sp>
        <p:nvSpPr>
          <p:cNvPr id="452" name="Google Shape;452;g1a1edf37ddc_0_321"/>
          <p:cNvSpPr txBox="1"/>
          <p:nvPr>
            <p:ph idx="1" type="body"/>
          </p:nvPr>
        </p:nvSpPr>
        <p:spPr>
          <a:xfrm>
            <a:off x="180975" y="1016000"/>
            <a:ext cx="4162500" cy="449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b="1" lang="en" sz="2250"/>
              <a:t>High-Level Objectives</a:t>
            </a:r>
            <a:endParaRPr b="1" sz="2250"/>
          </a:p>
          <a:p>
            <a:pPr indent="0" lvl="0" marL="0" rtl="0" algn="l">
              <a:lnSpc>
                <a:spcPct val="115000"/>
              </a:lnSpc>
              <a:spcBef>
                <a:spcPts val="0"/>
              </a:spcBef>
              <a:spcAft>
                <a:spcPts val="0"/>
              </a:spcAft>
              <a:buSzPts val="1400"/>
              <a:buNone/>
            </a:pPr>
            <a:r>
              <a:t/>
            </a:r>
            <a:endParaRPr b="1" sz="1600"/>
          </a:p>
          <a:p>
            <a:pPr indent="-330200" lvl="0" marL="457200" rtl="0" algn="l">
              <a:lnSpc>
                <a:spcPct val="115000"/>
              </a:lnSpc>
              <a:spcBef>
                <a:spcPts val="0"/>
              </a:spcBef>
              <a:spcAft>
                <a:spcPts val="0"/>
              </a:spcAft>
              <a:buSzPts val="1600"/>
              <a:buChar char="●"/>
            </a:pPr>
            <a:r>
              <a:rPr lang="en" sz="1600"/>
              <a:t>Support </a:t>
            </a:r>
            <a:r>
              <a:rPr b="1" lang="en" sz="1600"/>
              <a:t>different repositories </a:t>
            </a:r>
            <a:r>
              <a:rPr lang="en" sz="1600"/>
              <a:t>providers</a:t>
            </a:r>
            <a:endParaRPr sz="1600"/>
          </a:p>
          <a:p>
            <a:pPr indent="-330200" lvl="0" marL="457200" rtl="0" algn="l">
              <a:lnSpc>
                <a:spcPct val="115000"/>
              </a:lnSpc>
              <a:spcBef>
                <a:spcPts val="1000"/>
              </a:spcBef>
              <a:spcAft>
                <a:spcPts val="0"/>
              </a:spcAft>
              <a:buSzPts val="1600"/>
              <a:buChar char="●"/>
            </a:pPr>
            <a:r>
              <a:rPr b="1" lang="en" sz="1600"/>
              <a:t>potentially trillions of datasets</a:t>
            </a:r>
            <a:r>
              <a:rPr lang="en" sz="1600"/>
              <a:t>, files, or objects</a:t>
            </a:r>
            <a:endParaRPr sz="1600"/>
          </a:p>
          <a:p>
            <a:pPr indent="-330200" lvl="0" marL="457200" rtl="0" algn="l">
              <a:lnSpc>
                <a:spcPct val="115000"/>
              </a:lnSpc>
              <a:spcBef>
                <a:spcPts val="1000"/>
              </a:spcBef>
              <a:spcAft>
                <a:spcPts val="0"/>
              </a:spcAft>
              <a:buSzPts val="1600"/>
              <a:buChar char="●"/>
            </a:pPr>
            <a:r>
              <a:rPr b="1" lang="en" sz="1600"/>
              <a:t>Containerized</a:t>
            </a:r>
            <a:r>
              <a:rPr lang="en" sz="1600"/>
              <a:t> for easy maintenance and scaling</a:t>
            </a:r>
            <a:endParaRPr sz="1600"/>
          </a:p>
          <a:p>
            <a:pPr indent="-330200" lvl="0" marL="457200" rtl="0" algn="l">
              <a:lnSpc>
                <a:spcPct val="115000"/>
              </a:lnSpc>
              <a:spcBef>
                <a:spcPts val="1000"/>
              </a:spcBef>
              <a:spcAft>
                <a:spcPts val="0"/>
              </a:spcAft>
              <a:buSzPts val="1600"/>
              <a:buChar char="●"/>
            </a:pPr>
            <a:r>
              <a:rPr b="1" lang="en" sz="1600"/>
              <a:t>Federated</a:t>
            </a:r>
            <a:r>
              <a:rPr lang="en" sz="1600"/>
              <a:t> for efficient indexing and to offer </a:t>
            </a:r>
            <a:r>
              <a:rPr b="1" lang="en" sz="1600"/>
              <a:t>users and providers control over their data</a:t>
            </a:r>
            <a:endParaRPr b="1" sz="1600"/>
          </a:p>
          <a:p>
            <a:pPr indent="0" lvl="0" marL="0" rtl="0" algn="l">
              <a:lnSpc>
                <a:spcPct val="115000"/>
              </a:lnSpc>
              <a:spcBef>
                <a:spcPts val="0"/>
              </a:spcBef>
              <a:spcAft>
                <a:spcPts val="0"/>
              </a:spcAft>
              <a:buSzPts val="1400"/>
              <a:buNone/>
            </a:pPr>
            <a:r>
              <a:t/>
            </a:r>
            <a:endParaRPr/>
          </a:p>
        </p:txBody>
      </p:sp>
      <p:sp>
        <p:nvSpPr>
          <p:cNvPr id="453" name="Google Shape;453;g1a1edf37ddc_0_321"/>
          <p:cNvSpPr txBox="1"/>
          <p:nvPr>
            <p:ph idx="2" type="body"/>
          </p:nvPr>
        </p:nvSpPr>
        <p:spPr>
          <a:xfrm>
            <a:off x="4832400" y="1016000"/>
            <a:ext cx="4130700" cy="4497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400"/>
              <a:buNone/>
            </a:pPr>
            <a:r>
              <a:rPr b="1" lang="en" sz="2100"/>
              <a:t>Open Research Questions</a:t>
            </a:r>
            <a:endParaRPr b="1" sz="2100"/>
          </a:p>
          <a:p>
            <a:pPr indent="-330200" lvl="0" marL="457200" rtl="0" algn="l">
              <a:lnSpc>
                <a:spcPct val="115000"/>
              </a:lnSpc>
              <a:spcBef>
                <a:spcPts val="1000"/>
              </a:spcBef>
              <a:spcAft>
                <a:spcPts val="0"/>
              </a:spcAft>
              <a:buSzPts val="1600"/>
              <a:buChar char="●"/>
            </a:pPr>
            <a:r>
              <a:rPr lang="en" sz="1600" u="sng"/>
              <a:t>What are the operational requirements?</a:t>
            </a:r>
            <a:endParaRPr sz="1600" u="sng"/>
          </a:p>
          <a:p>
            <a:pPr indent="-330200" lvl="1" marL="914400" rtl="0" algn="l">
              <a:lnSpc>
                <a:spcPct val="115000"/>
              </a:lnSpc>
              <a:spcBef>
                <a:spcPts val="1000"/>
              </a:spcBef>
              <a:spcAft>
                <a:spcPts val="0"/>
              </a:spcAft>
              <a:buSzPts val="1600"/>
              <a:buChar char="○"/>
            </a:pPr>
            <a:r>
              <a:rPr lang="en" sz="1600"/>
              <a:t>For Harvesting?</a:t>
            </a:r>
            <a:endParaRPr sz="1600"/>
          </a:p>
          <a:p>
            <a:pPr indent="-330200" lvl="1" marL="914400" rtl="0" algn="l">
              <a:lnSpc>
                <a:spcPct val="115000"/>
              </a:lnSpc>
              <a:spcBef>
                <a:spcPts val="1000"/>
              </a:spcBef>
              <a:spcAft>
                <a:spcPts val="0"/>
              </a:spcAft>
              <a:buSzPts val="1600"/>
              <a:buChar char="○"/>
            </a:pPr>
            <a:r>
              <a:rPr lang="en" sz="1600"/>
              <a:t>For Serving Users?</a:t>
            </a:r>
            <a:endParaRPr sz="1600"/>
          </a:p>
          <a:p>
            <a:pPr indent="-330200" lvl="0" marL="457200" rtl="0" algn="l">
              <a:lnSpc>
                <a:spcPct val="115000"/>
              </a:lnSpc>
              <a:spcBef>
                <a:spcPts val="1000"/>
              </a:spcBef>
              <a:spcAft>
                <a:spcPts val="0"/>
              </a:spcAft>
              <a:buSzPts val="1600"/>
              <a:buChar char="●"/>
            </a:pPr>
            <a:r>
              <a:rPr lang="en" sz="1600" u="sng"/>
              <a:t>What are optimization opportunities?</a:t>
            </a:r>
            <a:endParaRPr sz="1600" u="sng"/>
          </a:p>
          <a:p>
            <a:pPr indent="-330200" lvl="1" marL="914400" rtl="0" algn="l">
              <a:lnSpc>
                <a:spcPct val="115000"/>
              </a:lnSpc>
              <a:spcBef>
                <a:spcPts val="1000"/>
              </a:spcBef>
              <a:spcAft>
                <a:spcPts val="0"/>
              </a:spcAft>
              <a:buSzPts val="1600"/>
              <a:buChar char="○"/>
            </a:pPr>
            <a:r>
              <a:rPr lang="en" sz="1600"/>
              <a:t>For scientific data management?</a:t>
            </a:r>
            <a:endParaRPr sz="1600"/>
          </a:p>
          <a:p>
            <a:pPr indent="-330200" lvl="1" marL="914400" rtl="0" algn="l">
              <a:lnSpc>
                <a:spcPct val="115000"/>
              </a:lnSpc>
              <a:spcBef>
                <a:spcPts val="1000"/>
              </a:spcBef>
              <a:spcAft>
                <a:spcPts val="0"/>
              </a:spcAft>
              <a:buSzPts val="1600"/>
              <a:buChar char="○"/>
            </a:pPr>
            <a:r>
              <a:rPr lang="en" sz="1600"/>
              <a:t>For specific research communities?</a:t>
            </a:r>
            <a:endParaRPr sz="1600"/>
          </a:p>
          <a:p>
            <a:pPr indent="-330200" lvl="1" marL="914400" rtl="0" algn="l">
              <a:lnSpc>
                <a:spcPct val="115000"/>
              </a:lnSpc>
              <a:spcBef>
                <a:spcPts val="1000"/>
              </a:spcBef>
              <a:spcAft>
                <a:spcPts val="0"/>
              </a:spcAft>
              <a:buSzPts val="1600"/>
              <a:buChar char="○"/>
            </a:pPr>
            <a:r>
              <a:rPr lang="en" sz="1600"/>
              <a:t>For data movements within NSDF?</a:t>
            </a:r>
            <a:endParaRPr sz="1600"/>
          </a:p>
          <a:p>
            <a:pPr indent="0" lvl="0" marL="0" rtl="0" algn="l">
              <a:lnSpc>
                <a:spcPct val="115000"/>
              </a:lnSpc>
              <a:spcBef>
                <a:spcPts val="0"/>
              </a:spcBef>
              <a:spcAft>
                <a:spcPts val="0"/>
              </a:spcAft>
              <a:buSzPts val="1400"/>
              <a:buNone/>
            </a:pPr>
            <a:r>
              <a:t/>
            </a:r>
            <a:endParaRPr sz="1700"/>
          </a:p>
          <a:p>
            <a:pPr indent="0" lvl="0" marL="0" rtl="0" algn="l">
              <a:lnSpc>
                <a:spcPct val="115000"/>
              </a:lnSpc>
              <a:spcBef>
                <a:spcPts val="0"/>
              </a:spcBef>
              <a:spcAft>
                <a:spcPts val="0"/>
              </a:spcAft>
              <a:buSzPts val="1400"/>
              <a:buNone/>
            </a:pPr>
            <a:r>
              <a:t/>
            </a:r>
            <a:endParaRPr sz="1700"/>
          </a:p>
        </p:txBody>
      </p:sp>
      <p:sp>
        <p:nvSpPr>
          <p:cNvPr id="454" name="Google Shape;454;g1a1edf37ddc_0_321"/>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455" name="Google Shape;455;g1a1edf37ddc_0_321"/>
          <p:cNvSpPr/>
          <p:nvPr/>
        </p:nvSpPr>
        <p:spPr>
          <a:xfrm>
            <a:off x="180975" y="994833"/>
            <a:ext cx="4255200" cy="4292400"/>
          </a:xfrm>
          <a:prstGeom prst="rect">
            <a:avLst/>
          </a:prstGeom>
          <a:solidFill>
            <a:srgbClr val="FFFFFF">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g1a1edf37ddc_0_321"/>
          <p:cNvSpPr/>
          <p:nvPr/>
        </p:nvSpPr>
        <p:spPr>
          <a:xfrm>
            <a:off x="4698300" y="1470356"/>
            <a:ext cx="4255200" cy="1386000"/>
          </a:xfrm>
          <a:prstGeom prst="rect">
            <a:avLst/>
          </a:prstGeom>
          <a:solidFill>
            <a:srgbClr val="FFFFFF">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g180607f8cc6_0_11"/>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111"/>
              <a:buNone/>
            </a:pPr>
            <a:r>
              <a:rPr b="1" lang="en"/>
              <a:t>NSDF-Catalog: Filling the Voids</a:t>
            </a:r>
            <a:endParaRPr b="1"/>
          </a:p>
        </p:txBody>
      </p:sp>
      <p:sp>
        <p:nvSpPr>
          <p:cNvPr id="462" name="Google Shape;462;g180607f8cc6_0_11"/>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p>
            <a:pPr indent="0" lvl="0" marL="457200" rtl="0" algn="l">
              <a:lnSpc>
                <a:spcPct val="115000"/>
              </a:lnSpc>
              <a:spcBef>
                <a:spcPts val="0"/>
              </a:spcBef>
              <a:spcAft>
                <a:spcPts val="1000"/>
              </a:spcAft>
              <a:buSzPts val="1800"/>
              <a:buNone/>
            </a:pPr>
            <a:r>
              <a:t/>
            </a:r>
            <a:endParaRPr sz="2100"/>
          </a:p>
        </p:txBody>
      </p:sp>
      <p:sp>
        <p:nvSpPr>
          <p:cNvPr id="463" name="Google Shape;463;g180607f8cc6_0_11"/>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464" name="Google Shape;464;g180607f8cc6_0_11"/>
          <p:cNvPicPr preferRelativeResize="0"/>
          <p:nvPr/>
        </p:nvPicPr>
        <p:blipFill rotWithShape="1">
          <a:blip r:embed="rId3">
            <a:alphaModFix/>
          </a:blip>
          <a:srcRect b="0" l="0" r="0" t="0"/>
          <a:stretch/>
        </p:blipFill>
        <p:spPr>
          <a:xfrm>
            <a:off x="1447800" y="1386417"/>
            <a:ext cx="6248400" cy="2952750"/>
          </a:xfrm>
          <a:prstGeom prst="rect">
            <a:avLst/>
          </a:prstGeom>
          <a:noFill/>
          <a:ln>
            <a:noFill/>
          </a:ln>
        </p:spPr>
      </p:pic>
      <p:sp>
        <p:nvSpPr>
          <p:cNvPr id="465" name="Google Shape;465;g180607f8cc6_0_11"/>
          <p:cNvSpPr/>
          <p:nvPr/>
        </p:nvSpPr>
        <p:spPr>
          <a:xfrm>
            <a:off x="5043213" y="2167325"/>
            <a:ext cx="1201200" cy="884400"/>
          </a:xfrm>
          <a:prstGeom prst="rect">
            <a:avLst/>
          </a:prstGeom>
          <a:solidFill>
            <a:srgbClr val="FEFEFE"/>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466" name="Google Shape;466;g180607f8cc6_0_11"/>
          <p:cNvSpPr/>
          <p:nvPr/>
        </p:nvSpPr>
        <p:spPr>
          <a:xfrm>
            <a:off x="5043213" y="3135051"/>
            <a:ext cx="1201200" cy="662400"/>
          </a:xfrm>
          <a:prstGeom prst="rect">
            <a:avLst/>
          </a:prstGeom>
          <a:solidFill>
            <a:srgbClr val="FEFEFE"/>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467" name="Google Shape;467;g180607f8cc6_0_11"/>
          <p:cNvSpPr/>
          <p:nvPr/>
        </p:nvSpPr>
        <p:spPr>
          <a:xfrm>
            <a:off x="6347200" y="2167325"/>
            <a:ext cx="1201200" cy="858000"/>
          </a:xfrm>
          <a:prstGeom prst="rect">
            <a:avLst/>
          </a:prstGeom>
          <a:solidFill>
            <a:srgbClr val="FEFEFE"/>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468" name="Google Shape;468;g180607f8cc6_0_11"/>
          <p:cNvSpPr/>
          <p:nvPr/>
        </p:nvSpPr>
        <p:spPr>
          <a:xfrm>
            <a:off x="6347200" y="3135050"/>
            <a:ext cx="1201200" cy="662400"/>
          </a:xfrm>
          <a:prstGeom prst="rect">
            <a:avLst/>
          </a:prstGeom>
          <a:solidFill>
            <a:srgbClr val="FEFEFE"/>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469" name="Google Shape;469;g180607f8cc6_0_11"/>
          <p:cNvSpPr/>
          <p:nvPr/>
        </p:nvSpPr>
        <p:spPr>
          <a:xfrm>
            <a:off x="6347200" y="3891577"/>
            <a:ext cx="1201200" cy="235800"/>
          </a:xfrm>
          <a:prstGeom prst="rect">
            <a:avLst/>
          </a:prstGeom>
          <a:solidFill>
            <a:srgbClr val="FEFEFE"/>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470" name="Google Shape;470;g180607f8cc6_0_11"/>
          <p:cNvSpPr/>
          <p:nvPr/>
        </p:nvSpPr>
        <p:spPr>
          <a:xfrm>
            <a:off x="5043213" y="3900574"/>
            <a:ext cx="1201200" cy="235800"/>
          </a:xfrm>
          <a:prstGeom prst="rect">
            <a:avLst/>
          </a:prstGeom>
          <a:solidFill>
            <a:srgbClr val="FEFEFE"/>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g15780911600_0_62"/>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111"/>
              <a:buNone/>
            </a:pPr>
            <a:r>
              <a:rPr b="1" lang="en"/>
              <a:t>NSDF-Catalog: Filling the Voids</a:t>
            </a:r>
            <a:endParaRPr/>
          </a:p>
          <a:p>
            <a:pPr indent="0" lvl="0" marL="0" rtl="0" algn="l">
              <a:lnSpc>
                <a:spcPct val="100000"/>
              </a:lnSpc>
              <a:spcBef>
                <a:spcPts val="0"/>
              </a:spcBef>
              <a:spcAft>
                <a:spcPts val="0"/>
              </a:spcAft>
              <a:buSzPts val="3111"/>
              <a:buNone/>
            </a:pPr>
            <a:r>
              <a:t/>
            </a:r>
            <a:endParaRPr b="1"/>
          </a:p>
        </p:txBody>
      </p:sp>
      <p:sp>
        <p:nvSpPr>
          <p:cNvPr id="476" name="Google Shape;476;g15780911600_0_62"/>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p>
            <a:pPr indent="0" lvl="0" marL="457200" rtl="0" algn="l">
              <a:lnSpc>
                <a:spcPct val="115000"/>
              </a:lnSpc>
              <a:spcBef>
                <a:spcPts val="0"/>
              </a:spcBef>
              <a:spcAft>
                <a:spcPts val="1000"/>
              </a:spcAft>
              <a:buSzPts val="1800"/>
              <a:buNone/>
            </a:pPr>
            <a:r>
              <a:t/>
            </a:r>
            <a:endParaRPr sz="2100"/>
          </a:p>
        </p:txBody>
      </p:sp>
      <p:sp>
        <p:nvSpPr>
          <p:cNvPr id="477" name="Google Shape;477;g15780911600_0_62"/>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478" name="Google Shape;478;g15780911600_0_62"/>
          <p:cNvPicPr preferRelativeResize="0"/>
          <p:nvPr/>
        </p:nvPicPr>
        <p:blipFill rotWithShape="1">
          <a:blip r:embed="rId3">
            <a:alphaModFix/>
          </a:blip>
          <a:srcRect b="0" l="0" r="0" t="0"/>
          <a:stretch/>
        </p:blipFill>
        <p:spPr>
          <a:xfrm>
            <a:off x="1447800" y="1386417"/>
            <a:ext cx="6248400" cy="295275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grpSp>
        <p:nvGrpSpPr>
          <p:cNvPr id="483" name="Google Shape;483;g1657a369cfc_0_17"/>
          <p:cNvGrpSpPr/>
          <p:nvPr/>
        </p:nvGrpSpPr>
        <p:grpSpPr>
          <a:xfrm>
            <a:off x="-41264" y="2588152"/>
            <a:ext cx="9144689" cy="1480558"/>
            <a:chOff x="-41264" y="2253159"/>
            <a:chExt cx="9144689" cy="1332516"/>
          </a:xfrm>
        </p:grpSpPr>
        <p:pic>
          <p:nvPicPr>
            <p:cNvPr id="484" name="Google Shape;484;g1657a369cfc_0_17"/>
            <p:cNvPicPr preferRelativeResize="0"/>
            <p:nvPr/>
          </p:nvPicPr>
          <p:blipFill rotWithShape="1">
            <a:blip r:embed="rId3">
              <a:alphaModFix/>
            </a:blip>
            <a:srcRect b="0" l="0" r="0" t="0"/>
            <a:stretch/>
          </p:blipFill>
          <p:spPr>
            <a:xfrm>
              <a:off x="180975" y="2253159"/>
              <a:ext cx="8922450" cy="1332516"/>
            </a:xfrm>
            <a:prstGeom prst="rect">
              <a:avLst/>
            </a:prstGeom>
            <a:noFill/>
            <a:ln>
              <a:noFill/>
            </a:ln>
          </p:spPr>
        </p:pic>
        <p:sp>
          <p:nvSpPr>
            <p:cNvPr id="485" name="Google Shape;485;g1657a369cfc_0_17"/>
            <p:cNvSpPr txBox="1"/>
            <p:nvPr/>
          </p:nvSpPr>
          <p:spPr>
            <a:xfrm rot="-5400000">
              <a:off x="-146264" y="2509617"/>
              <a:ext cx="548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Calibri"/>
                  <a:ea typeface="Calibri"/>
                  <a:cs typeface="Calibri"/>
                  <a:sym typeface="Calibri"/>
                </a:rPr>
                <a:t>count</a:t>
              </a:r>
              <a:endParaRPr b="0" i="0" sz="1000" u="none" cap="none" strike="noStrike">
                <a:solidFill>
                  <a:srgbClr val="000000"/>
                </a:solidFill>
                <a:latin typeface="Calibri"/>
                <a:ea typeface="Calibri"/>
                <a:cs typeface="Calibri"/>
                <a:sym typeface="Calibri"/>
              </a:endParaRPr>
            </a:p>
          </p:txBody>
        </p:sp>
      </p:grpSp>
      <p:grpSp>
        <p:nvGrpSpPr>
          <p:cNvPr id="486" name="Google Shape;486;g1657a369cfc_0_17"/>
          <p:cNvGrpSpPr/>
          <p:nvPr/>
        </p:nvGrpSpPr>
        <p:grpSpPr>
          <a:xfrm>
            <a:off x="-111525" y="4204487"/>
            <a:ext cx="9214952" cy="1431347"/>
            <a:chOff x="-111525" y="3631675"/>
            <a:chExt cx="9214952" cy="1288225"/>
          </a:xfrm>
        </p:grpSpPr>
        <p:pic>
          <p:nvPicPr>
            <p:cNvPr id="487" name="Google Shape;487;g1657a369cfc_0_17"/>
            <p:cNvPicPr preferRelativeResize="0"/>
            <p:nvPr/>
          </p:nvPicPr>
          <p:blipFill rotWithShape="1">
            <a:blip r:embed="rId4">
              <a:alphaModFix/>
            </a:blip>
            <a:srcRect b="0" l="0" r="0" t="0"/>
            <a:stretch/>
          </p:blipFill>
          <p:spPr>
            <a:xfrm>
              <a:off x="129975" y="3631675"/>
              <a:ext cx="8973452" cy="1288225"/>
            </a:xfrm>
            <a:prstGeom prst="rect">
              <a:avLst/>
            </a:prstGeom>
            <a:noFill/>
            <a:ln>
              <a:noFill/>
            </a:ln>
          </p:spPr>
        </p:pic>
        <p:sp>
          <p:nvSpPr>
            <p:cNvPr id="488" name="Google Shape;488;g1657a369cfc_0_17"/>
            <p:cNvSpPr txBox="1"/>
            <p:nvPr/>
          </p:nvSpPr>
          <p:spPr>
            <a:xfrm rot="-5400000">
              <a:off x="-216525" y="3870350"/>
              <a:ext cx="548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Calibri"/>
                  <a:ea typeface="Calibri"/>
                  <a:cs typeface="Calibri"/>
                  <a:sym typeface="Calibri"/>
                </a:rPr>
                <a:t>count</a:t>
              </a:r>
              <a:endParaRPr b="0" i="0" sz="1000" u="none" cap="none" strike="noStrike">
                <a:solidFill>
                  <a:srgbClr val="000000"/>
                </a:solidFill>
                <a:latin typeface="Calibri"/>
                <a:ea typeface="Calibri"/>
                <a:cs typeface="Calibri"/>
                <a:sym typeface="Calibri"/>
              </a:endParaRPr>
            </a:p>
          </p:txBody>
        </p:sp>
      </p:grpSp>
      <p:sp>
        <p:nvSpPr>
          <p:cNvPr id="489" name="Google Shape;489;g1657a369cfc_0_17"/>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t>NSDF-Catalog: Common </a:t>
            </a:r>
            <a:r>
              <a:rPr b="1" lang="en" u="sng"/>
              <a:t>File-Extensions</a:t>
            </a:r>
            <a:r>
              <a:rPr b="1" lang="en"/>
              <a:t> Across Repositories</a:t>
            </a:r>
            <a:endParaRPr/>
          </a:p>
          <a:p>
            <a:pPr indent="0" lvl="0" marL="0" rtl="0" algn="l">
              <a:lnSpc>
                <a:spcPct val="100000"/>
              </a:lnSpc>
              <a:spcBef>
                <a:spcPts val="0"/>
              </a:spcBef>
              <a:spcAft>
                <a:spcPts val="0"/>
              </a:spcAft>
              <a:buSzPct val="111111"/>
              <a:buNone/>
            </a:pPr>
            <a:r>
              <a:t/>
            </a:r>
            <a:endParaRPr b="1"/>
          </a:p>
        </p:txBody>
      </p:sp>
      <p:sp>
        <p:nvSpPr>
          <p:cNvPr id="490" name="Google Shape;490;g1657a369cfc_0_17"/>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
              <a:t>Many formats with sub-structure due to use of </a:t>
            </a:r>
            <a:r>
              <a:rPr b="1" lang="en"/>
              <a:t>self-describing data formats</a:t>
            </a:r>
            <a:r>
              <a:rPr lang="en"/>
              <a:t> (HDF5, NetCDF, …) and </a:t>
            </a:r>
            <a:r>
              <a:rPr b="1" lang="en"/>
              <a:t>archives</a:t>
            </a:r>
            <a:r>
              <a:rPr lang="en"/>
              <a:t> (zip, tar)</a:t>
            </a:r>
            <a:endParaRPr/>
          </a:p>
          <a:p>
            <a:pPr indent="0" lvl="0" marL="914400" rtl="0" algn="l">
              <a:lnSpc>
                <a:spcPct val="115000"/>
              </a:lnSpc>
              <a:spcBef>
                <a:spcPts val="1000"/>
              </a:spcBef>
              <a:spcAft>
                <a:spcPts val="1000"/>
              </a:spcAft>
              <a:buSzPts val="1800"/>
              <a:buNone/>
            </a:pPr>
            <a:r>
              <a:t/>
            </a:r>
            <a:endParaRPr/>
          </a:p>
        </p:txBody>
      </p:sp>
      <p:sp>
        <p:nvSpPr>
          <p:cNvPr id="491" name="Google Shape;491;g1657a369cfc_0_17"/>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grpSp>
        <p:nvGrpSpPr>
          <p:cNvPr id="496" name="Google Shape;496;g180607f8cc6_0_88"/>
          <p:cNvGrpSpPr/>
          <p:nvPr/>
        </p:nvGrpSpPr>
        <p:grpSpPr>
          <a:xfrm>
            <a:off x="-41264" y="2588152"/>
            <a:ext cx="9144689" cy="1480558"/>
            <a:chOff x="-41264" y="2253159"/>
            <a:chExt cx="9144689" cy="1332516"/>
          </a:xfrm>
        </p:grpSpPr>
        <p:pic>
          <p:nvPicPr>
            <p:cNvPr id="497" name="Google Shape;497;g180607f8cc6_0_88"/>
            <p:cNvPicPr preferRelativeResize="0"/>
            <p:nvPr/>
          </p:nvPicPr>
          <p:blipFill rotWithShape="1">
            <a:blip r:embed="rId3">
              <a:alphaModFix/>
            </a:blip>
            <a:srcRect b="0" l="0" r="0" t="0"/>
            <a:stretch/>
          </p:blipFill>
          <p:spPr>
            <a:xfrm>
              <a:off x="180975" y="2253159"/>
              <a:ext cx="8922450" cy="1332516"/>
            </a:xfrm>
            <a:prstGeom prst="rect">
              <a:avLst/>
            </a:prstGeom>
            <a:noFill/>
            <a:ln>
              <a:noFill/>
            </a:ln>
          </p:spPr>
        </p:pic>
        <p:sp>
          <p:nvSpPr>
            <p:cNvPr id="498" name="Google Shape;498;g180607f8cc6_0_88"/>
            <p:cNvSpPr txBox="1"/>
            <p:nvPr/>
          </p:nvSpPr>
          <p:spPr>
            <a:xfrm rot="-5400000">
              <a:off x="-146264" y="2509617"/>
              <a:ext cx="548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Calibri"/>
                  <a:ea typeface="Calibri"/>
                  <a:cs typeface="Calibri"/>
                  <a:sym typeface="Calibri"/>
                </a:rPr>
                <a:t>count</a:t>
              </a:r>
              <a:endParaRPr b="0" i="0" sz="1000" u="none" cap="none" strike="noStrike">
                <a:solidFill>
                  <a:srgbClr val="000000"/>
                </a:solidFill>
                <a:latin typeface="Calibri"/>
                <a:ea typeface="Calibri"/>
                <a:cs typeface="Calibri"/>
                <a:sym typeface="Calibri"/>
              </a:endParaRPr>
            </a:p>
          </p:txBody>
        </p:sp>
      </p:grpSp>
      <p:grpSp>
        <p:nvGrpSpPr>
          <p:cNvPr id="499" name="Google Shape;499;g180607f8cc6_0_88"/>
          <p:cNvGrpSpPr/>
          <p:nvPr/>
        </p:nvGrpSpPr>
        <p:grpSpPr>
          <a:xfrm>
            <a:off x="-111525" y="4204487"/>
            <a:ext cx="9214952" cy="1431347"/>
            <a:chOff x="-111525" y="3631675"/>
            <a:chExt cx="9214952" cy="1288225"/>
          </a:xfrm>
        </p:grpSpPr>
        <p:pic>
          <p:nvPicPr>
            <p:cNvPr id="500" name="Google Shape;500;g180607f8cc6_0_88"/>
            <p:cNvPicPr preferRelativeResize="0"/>
            <p:nvPr/>
          </p:nvPicPr>
          <p:blipFill rotWithShape="1">
            <a:blip r:embed="rId4">
              <a:alphaModFix/>
            </a:blip>
            <a:srcRect b="0" l="0" r="0" t="0"/>
            <a:stretch/>
          </p:blipFill>
          <p:spPr>
            <a:xfrm>
              <a:off x="129975" y="3631675"/>
              <a:ext cx="8973452" cy="1288225"/>
            </a:xfrm>
            <a:prstGeom prst="rect">
              <a:avLst/>
            </a:prstGeom>
            <a:noFill/>
            <a:ln>
              <a:noFill/>
            </a:ln>
          </p:spPr>
        </p:pic>
        <p:sp>
          <p:nvSpPr>
            <p:cNvPr id="501" name="Google Shape;501;g180607f8cc6_0_88"/>
            <p:cNvSpPr txBox="1"/>
            <p:nvPr/>
          </p:nvSpPr>
          <p:spPr>
            <a:xfrm rot="-5400000">
              <a:off x="-216525" y="3870350"/>
              <a:ext cx="548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Calibri"/>
                  <a:ea typeface="Calibri"/>
                  <a:cs typeface="Calibri"/>
                  <a:sym typeface="Calibri"/>
                </a:rPr>
                <a:t>count</a:t>
              </a:r>
              <a:endParaRPr b="0" i="0" sz="1000" u="none" cap="none" strike="noStrike">
                <a:solidFill>
                  <a:srgbClr val="000000"/>
                </a:solidFill>
                <a:latin typeface="Calibri"/>
                <a:ea typeface="Calibri"/>
                <a:cs typeface="Calibri"/>
                <a:sym typeface="Calibri"/>
              </a:endParaRPr>
            </a:p>
          </p:txBody>
        </p:sp>
      </p:grpSp>
      <p:sp>
        <p:nvSpPr>
          <p:cNvPr id="502" name="Google Shape;502;g180607f8cc6_0_88"/>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t>NSDF-Catalog: Common </a:t>
            </a:r>
            <a:r>
              <a:rPr b="1" lang="en" u="sng"/>
              <a:t>File-Extensions</a:t>
            </a:r>
            <a:r>
              <a:rPr b="1" lang="en"/>
              <a:t> Across Repositories</a:t>
            </a:r>
            <a:endParaRPr/>
          </a:p>
          <a:p>
            <a:pPr indent="0" lvl="0" marL="0" rtl="0" algn="l">
              <a:lnSpc>
                <a:spcPct val="100000"/>
              </a:lnSpc>
              <a:spcBef>
                <a:spcPts val="0"/>
              </a:spcBef>
              <a:spcAft>
                <a:spcPts val="0"/>
              </a:spcAft>
              <a:buSzPct val="111111"/>
              <a:buNone/>
            </a:pPr>
            <a:r>
              <a:t/>
            </a:r>
            <a:endParaRPr b="1"/>
          </a:p>
        </p:txBody>
      </p:sp>
      <p:sp>
        <p:nvSpPr>
          <p:cNvPr id="503" name="Google Shape;503;g180607f8cc6_0_88"/>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
              <a:t>Many formats with sub-structure due to use of </a:t>
            </a:r>
            <a:r>
              <a:rPr b="1" lang="en"/>
              <a:t>self-describing data formats</a:t>
            </a:r>
            <a:r>
              <a:rPr lang="en"/>
              <a:t> (HDF5, NetCDF, …) and </a:t>
            </a:r>
            <a:r>
              <a:rPr b="1" lang="en"/>
              <a:t>archives</a:t>
            </a:r>
            <a:r>
              <a:rPr lang="en"/>
              <a:t> (zip, tar)</a:t>
            </a:r>
            <a:endParaRPr/>
          </a:p>
          <a:p>
            <a:pPr indent="0" lvl="0" marL="0" rtl="0" algn="l">
              <a:lnSpc>
                <a:spcPct val="115000"/>
              </a:lnSpc>
              <a:spcBef>
                <a:spcPts val="1000"/>
              </a:spcBef>
              <a:spcAft>
                <a:spcPts val="1000"/>
              </a:spcAft>
              <a:buSzPts val="1800"/>
              <a:buNone/>
            </a:pPr>
            <a:r>
              <a:t/>
            </a:r>
            <a:endParaRPr/>
          </a:p>
        </p:txBody>
      </p:sp>
      <p:sp>
        <p:nvSpPr>
          <p:cNvPr id="504" name="Google Shape;504;g180607f8cc6_0_88"/>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505" name="Google Shape;505;g180607f8cc6_0_88"/>
          <p:cNvSpPr/>
          <p:nvPr/>
        </p:nvSpPr>
        <p:spPr>
          <a:xfrm>
            <a:off x="419555" y="3472845"/>
            <a:ext cx="1341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g180607f8cc6_0_88"/>
          <p:cNvSpPr/>
          <p:nvPr/>
        </p:nvSpPr>
        <p:spPr>
          <a:xfrm>
            <a:off x="608553" y="3472854"/>
            <a:ext cx="1341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g180607f8cc6_0_88"/>
          <p:cNvSpPr/>
          <p:nvPr/>
        </p:nvSpPr>
        <p:spPr>
          <a:xfrm>
            <a:off x="3172956" y="3492652"/>
            <a:ext cx="1341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g180607f8cc6_0_88"/>
          <p:cNvSpPr/>
          <p:nvPr/>
        </p:nvSpPr>
        <p:spPr>
          <a:xfrm>
            <a:off x="2563356" y="3492652"/>
            <a:ext cx="1341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_</a:t>
            </a:r>
            <a:endParaRPr b="0" i="0" sz="1400" u="none" cap="none" strike="noStrike">
              <a:solidFill>
                <a:srgbClr val="000000"/>
              </a:solidFill>
              <a:latin typeface="Arial"/>
              <a:ea typeface="Arial"/>
              <a:cs typeface="Arial"/>
              <a:sym typeface="Arial"/>
            </a:endParaRPr>
          </a:p>
        </p:txBody>
      </p:sp>
      <p:sp>
        <p:nvSpPr>
          <p:cNvPr id="509" name="Google Shape;509;g180607f8cc6_0_88"/>
          <p:cNvSpPr/>
          <p:nvPr/>
        </p:nvSpPr>
        <p:spPr>
          <a:xfrm>
            <a:off x="1622558" y="3492652"/>
            <a:ext cx="1341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g180607f8cc6_0_88"/>
          <p:cNvSpPr/>
          <p:nvPr/>
        </p:nvSpPr>
        <p:spPr>
          <a:xfrm>
            <a:off x="1287753" y="3505850"/>
            <a:ext cx="1341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g180607f8cc6_0_88"/>
          <p:cNvSpPr/>
          <p:nvPr/>
        </p:nvSpPr>
        <p:spPr>
          <a:xfrm>
            <a:off x="4137158" y="3492652"/>
            <a:ext cx="1341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g180607f8cc6_0_88"/>
          <p:cNvSpPr/>
          <p:nvPr/>
        </p:nvSpPr>
        <p:spPr>
          <a:xfrm>
            <a:off x="4461756" y="3499251"/>
            <a:ext cx="1341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g180607f8cc6_0_88"/>
          <p:cNvSpPr/>
          <p:nvPr/>
        </p:nvSpPr>
        <p:spPr>
          <a:xfrm>
            <a:off x="5935953" y="3495644"/>
            <a:ext cx="1341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g180607f8cc6_0_88"/>
          <p:cNvSpPr/>
          <p:nvPr/>
        </p:nvSpPr>
        <p:spPr>
          <a:xfrm>
            <a:off x="412951" y="5099450"/>
            <a:ext cx="2397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g180607f8cc6_0_88"/>
          <p:cNvSpPr/>
          <p:nvPr/>
        </p:nvSpPr>
        <p:spPr>
          <a:xfrm>
            <a:off x="674552" y="5099450"/>
            <a:ext cx="2397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g180607f8cc6_0_88"/>
          <p:cNvSpPr/>
          <p:nvPr/>
        </p:nvSpPr>
        <p:spPr>
          <a:xfrm>
            <a:off x="939756" y="5096458"/>
            <a:ext cx="2397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g180607f8cc6_0_88"/>
          <p:cNvSpPr/>
          <p:nvPr/>
        </p:nvSpPr>
        <p:spPr>
          <a:xfrm>
            <a:off x="1284762" y="5092852"/>
            <a:ext cx="1341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g180607f8cc6_0_88"/>
          <p:cNvSpPr/>
          <p:nvPr/>
        </p:nvSpPr>
        <p:spPr>
          <a:xfrm>
            <a:off x="1443152" y="5096458"/>
            <a:ext cx="2397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g1a1f4e7499c_87_6"/>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111"/>
              <a:buNone/>
            </a:pPr>
            <a:r>
              <a:rPr b="1" lang="en"/>
              <a:t>NSDF-Catalog: Examples of Public Data Repositories </a:t>
            </a:r>
            <a:endParaRPr b="1"/>
          </a:p>
        </p:txBody>
      </p:sp>
      <p:sp>
        <p:nvSpPr>
          <p:cNvPr id="83" name="Google Shape;83;g1a1f4e7499c_87_6"/>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p>
            <a:pPr indent="0" lvl="0" marL="457200" rtl="0" algn="l">
              <a:lnSpc>
                <a:spcPct val="115000"/>
              </a:lnSpc>
              <a:spcBef>
                <a:spcPts val="0"/>
              </a:spcBef>
              <a:spcAft>
                <a:spcPts val="1000"/>
              </a:spcAft>
              <a:buSzPts val="1800"/>
              <a:buNone/>
            </a:pPr>
            <a:r>
              <a:t/>
            </a:r>
            <a:endParaRPr sz="2100"/>
          </a:p>
        </p:txBody>
      </p:sp>
      <p:sp>
        <p:nvSpPr>
          <p:cNvPr id="84" name="Google Shape;84;g1a1f4e7499c_87_6"/>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85" name="Google Shape;85;g1a1f4e7499c_87_6"/>
          <p:cNvPicPr preferRelativeResize="0"/>
          <p:nvPr/>
        </p:nvPicPr>
        <p:blipFill rotWithShape="1">
          <a:blip r:embed="rId3">
            <a:alphaModFix/>
          </a:blip>
          <a:srcRect b="0" l="0" r="0" t="0"/>
          <a:stretch/>
        </p:blipFill>
        <p:spPr>
          <a:xfrm>
            <a:off x="1447800" y="1386417"/>
            <a:ext cx="6248400" cy="2952750"/>
          </a:xfrm>
          <a:prstGeom prst="rect">
            <a:avLst/>
          </a:prstGeom>
          <a:noFill/>
          <a:ln>
            <a:noFill/>
          </a:ln>
        </p:spPr>
      </p:pic>
      <p:sp>
        <p:nvSpPr>
          <p:cNvPr id="86" name="Google Shape;86;g1a1f4e7499c_87_6"/>
          <p:cNvSpPr/>
          <p:nvPr/>
        </p:nvSpPr>
        <p:spPr>
          <a:xfrm>
            <a:off x="5043213" y="2167325"/>
            <a:ext cx="1201200" cy="884400"/>
          </a:xfrm>
          <a:prstGeom prst="rect">
            <a:avLst/>
          </a:prstGeom>
          <a:solidFill>
            <a:srgbClr val="FEFEFE"/>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87" name="Google Shape;87;g1a1f4e7499c_87_6"/>
          <p:cNvSpPr/>
          <p:nvPr/>
        </p:nvSpPr>
        <p:spPr>
          <a:xfrm>
            <a:off x="5043213" y="3135051"/>
            <a:ext cx="1201200" cy="662400"/>
          </a:xfrm>
          <a:prstGeom prst="rect">
            <a:avLst/>
          </a:prstGeom>
          <a:solidFill>
            <a:srgbClr val="FEFEFE"/>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88" name="Google Shape;88;g1a1f4e7499c_87_6"/>
          <p:cNvSpPr/>
          <p:nvPr/>
        </p:nvSpPr>
        <p:spPr>
          <a:xfrm>
            <a:off x="6347200" y="2167325"/>
            <a:ext cx="1201200" cy="858000"/>
          </a:xfrm>
          <a:prstGeom prst="rect">
            <a:avLst/>
          </a:prstGeom>
          <a:solidFill>
            <a:srgbClr val="FEFEFE"/>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89" name="Google Shape;89;g1a1f4e7499c_87_6"/>
          <p:cNvSpPr/>
          <p:nvPr/>
        </p:nvSpPr>
        <p:spPr>
          <a:xfrm>
            <a:off x="6347200" y="3135050"/>
            <a:ext cx="1201200" cy="662400"/>
          </a:xfrm>
          <a:prstGeom prst="rect">
            <a:avLst/>
          </a:prstGeom>
          <a:solidFill>
            <a:srgbClr val="FEFEFE"/>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90" name="Google Shape;90;g1a1f4e7499c_87_6"/>
          <p:cNvSpPr/>
          <p:nvPr/>
        </p:nvSpPr>
        <p:spPr>
          <a:xfrm>
            <a:off x="6347200" y="3891577"/>
            <a:ext cx="1201200" cy="235800"/>
          </a:xfrm>
          <a:prstGeom prst="rect">
            <a:avLst/>
          </a:prstGeom>
          <a:solidFill>
            <a:srgbClr val="FEFEFE"/>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91" name="Google Shape;91;g1a1f4e7499c_87_6"/>
          <p:cNvSpPr/>
          <p:nvPr/>
        </p:nvSpPr>
        <p:spPr>
          <a:xfrm>
            <a:off x="5043213" y="3900574"/>
            <a:ext cx="1201200" cy="235800"/>
          </a:xfrm>
          <a:prstGeom prst="rect">
            <a:avLst/>
          </a:prstGeom>
          <a:solidFill>
            <a:srgbClr val="FEFEFE"/>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grpSp>
        <p:nvGrpSpPr>
          <p:cNvPr id="523" name="Google Shape;523;g180607f8cc6_0_101"/>
          <p:cNvGrpSpPr/>
          <p:nvPr/>
        </p:nvGrpSpPr>
        <p:grpSpPr>
          <a:xfrm>
            <a:off x="-41264" y="2588152"/>
            <a:ext cx="9144689" cy="1480558"/>
            <a:chOff x="-41264" y="2253159"/>
            <a:chExt cx="9144689" cy="1332516"/>
          </a:xfrm>
        </p:grpSpPr>
        <p:pic>
          <p:nvPicPr>
            <p:cNvPr id="524" name="Google Shape;524;g180607f8cc6_0_101"/>
            <p:cNvPicPr preferRelativeResize="0"/>
            <p:nvPr/>
          </p:nvPicPr>
          <p:blipFill rotWithShape="1">
            <a:blip r:embed="rId3">
              <a:alphaModFix/>
            </a:blip>
            <a:srcRect b="0" l="0" r="0" t="0"/>
            <a:stretch/>
          </p:blipFill>
          <p:spPr>
            <a:xfrm>
              <a:off x="180975" y="2253159"/>
              <a:ext cx="8922450" cy="1332516"/>
            </a:xfrm>
            <a:prstGeom prst="rect">
              <a:avLst/>
            </a:prstGeom>
            <a:noFill/>
            <a:ln>
              <a:noFill/>
            </a:ln>
          </p:spPr>
        </p:pic>
        <p:sp>
          <p:nvSpPr>
            <p:cNvPr id="525" name="Google Shape;525;g180607f8cc6_0_101"/>
            <p:cNvSpPr txBox="1"/>
            <p:nvPr/>
          </p:nvSpPr>
          <p:spPr>
            <a:xfrm rot="-5400000">
              <a:off x="-146264" y="2509617"/>
              <a:ext cx="548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Calibri"/>
                  <a:ea typeface="Calibri"/>
                  <a:cs typeface="Calibri"/>
                  <a:sym typeface="Calibri"/>
                </a:rPr>
                <a:t>count</a:t>
              </a:r>
              <a:endParaRPr b="0" i="0" sz="1000" u="none" cap="none" strike="noStrike">
                <a:solidFill>
                  <a:srgbClr val="000000"/>
                </a:solidFill>
                <a:latin typeface="Calibri"/>
                <a:ea typeface="Calibri"/>
                <a:cs typeface="Calibri"/>
                <a:sym typeface="Calibri"/>
              </a:endParaRPr>
            </a:p>
          </p:txBody>
        </p:sp>
      </p:grpSp>
      <p:grpSp>
        <p:nvGrpSpPr>
          <p:cNvPr id="526" name="Google Shape;526;g180607f8cc6_0_101"/>
          <p:cNvGrpSpPr/>
          <p:nvPr/>
        </p:nvGrpSpPr>
        <p:grpSpPr>
          <a:xfrm>
            <a:off x="-111525" y="4204487"/>
            <a:ext cx="9214952" cy="1431347"/>
            <a:chOff x="-111525" y="3631675"/>
            <a:chExt cx="9214952" cy="1288225"/>
          </a:xfrm>
        </p:grpSpPr>
        <p:pic>
          <p:nvPicPr>
            <p:cNvPr id="527" name="Google Shape;527;g180607f8cc6_0_101"/>
            <p:cNvPicPr preferRelativeResize="0"/>
            <p:nvPr/>
          </p:nvPicPr>
          <p:blipFill rotWithShape="1">
            <a:blip r:embed="rId4">
              <a:alphaModFix/>
            </a:blip>
            <a:srcRect b="0" l="0" r="0" t="0"/>
            <a:stretch/>
          </p:blipFill>
          <p:spPr>
            <a:xfrm>
              <a:off x="129975" y="3631675"/>
              <a:ext cx="8973452" cy="1288225"/>
            </a:xfrm>
            <a:prstGeom prst="rect">
              <a:avLst/>
            </a:prstGeom>
            <a:noFill/>
            <a:ln>
              <a:noFill/>
            </a:ln>
          </p:spPr>
        </p:pic>
        <p:sp>
          <p:nvSpPr>
            <p:cNvPr id="528" name="Google Shape;528;g180607f8cc6_0_101"/>
            <p:cNvSpPr txBox="1"/>
            <p:nvPr/>
          </p:nvSpPr>
          <p:spPr>
            <a:xfrm rot="-5400000">
              <a:off x="-216525" y="3870350"/>
              <a:ext cx="5487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Calibri"/>
                  <a:ea typeface="Calibri"/>
                  <a:cs typeface="Calibri"/>
                  <a:sym typeface="Calibri"/>
                </a:rPr>
                <a:t>count</a:t>
              </a:r>
              <a:endParaRPr b="0" i="0" sz="1000" u="none" cap="none" strike="noStrike">
                <a:solidFill>
                  <a:srgbClr val="000000"/>
                </a:solidFill>
                <a:latin typeface="Calibri"/>
                <a:ea typeface="Calibri"/>
                <a:cs typeface="Calibri"/>
                <a:sym typeface="Calibri"/>
              </a:endParaRPr>
            </a:p>
          </p:txBody>
        </p:sp>
      </p:grpSp>
      <p:sp>
        <p:nvSpPr>
          <p:cNvPr id="529" name="Google Shape;529;g180607f8cc6_0_101"/>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t>NSDF-Catalog: Common </a:t>
            </a:r>
            <a:r>
              <a:rPr b="1" lang="en" u="sng"/>
              <a:t>File-Extensions</a:t>
            </a:r>
            <a:r>
              <a:rPr b="1" lang="en"/>
              <a:t> Across Repositories</a:t>
            </a:r>
            <a:endParaRPr/>
          </a:p>
          <a:p>
            <a:pPr indent="0" lvl="0" marL="0" rtl="0" algn="l">
              <a:lnSpc>
                <a:spcPct val="100000"/>
              </a:lnSpc>
              <a:spcBef>
                <a:spcPts val="0"/>
              </a:spcBef>
              <a:spcAft>
                <a:spcPts val="0"/>
              </a:spcAft>
              <a:buSzPct val="111111"/>
              <a:buNone/>
            </a:pPr>
            <a:r>
              <a:t/>
            </a:r>
            <a:endParaRPr b="1"/>
          </a:p>
        </p:txBody>
      </p:sp>
      <p:sp>
        <p:nvSpPr>
          <p:cNvPr id="530" name="Google Shape;530;g180607f8cc6_0_101"/>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
              <a:t>Many formats with sub-structure due to use of </a:t>
            </a:r>
            <a:r>
              <a:rPr b="1" lang="en"/>
              <a:t>self-describing data formats</a:t>
            </a:r>
            <a:r>
              <a:rPr lang="en"/>
              <a:t> (HDF5, NetCDF, …) and </a:t>
            </a:r>
            <a:r>
              <a:rPr b="1" lang="en"/>
              <a:t>archives</a:t>
            </a:r>
            <a:r>
              <a:rPr lang="en"/>
              <a:t> (zip, tar)</a:t>
            </a:r>
            <a:endParaRPr/>
          </a:p>
          <a:p>
            <a:pPr indent="-342900" lvl="0" marL="457200" rtl="0" algn="l">
              <a:lnSpc>
                <a:spcPct val="115000"/>
              </a:lnSpc>
              <a:spcBef>
                <a:spcPts val="0"/>
              </a:spcBef>
              <a:spcAft>
                <a:spcPts val="0"/>
              </a:spcAft>
              <a:buSzPts val="1800"/>
              <a:buChar char="●"/>
            </a:pPr>
            <a:r>
              <a:rPr b="1" lang="en"/>
              <a:t>Checkpointed data</a:t>
            </a:r>
            <a:r>
              <a:rPr lang="en"/>
              <a:t> (e.g., simulations: *.1, *.2, …) is common and typically large </a:t>
            </a:r>
            <a:endParaRPr/>
          </a:p>
        </p:txBody>
      </p:sp>
      <p:sp>
        <p:nvSpPr>
          <p:cNvPr id="531" name="Google Shape;531;g180607f8cc6_0_101"/>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532" name="Google Shape;532;g180607f8cc6_0_101"/>
          <p:cNvSpPr/>
          <p:nvPr/>
        </p:nvSpPr>
        <p:spPr>
          <a:xfrm>
            <a:off x="3759051" y="5096450"/>
            <a:ext cx="52944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g180607f8cc6_0_101"/>
          <p:cNvSpPr/>
          <p:nvPr/>
        </p:nvSpPr>
        <p:spPr>
          <a:xfrm>
            <a:off x="1701753" y="3496250"/>
            <a:ext cx="1386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g180607f8cc6_0_101"/>
          <p:cNvSpPr/>
          <p:nvPr/>
        </p:nvSpPr>
        <p:spPr>
          <a:xfrm>
            <a:off x="1015953" y="3496250"/>
            <a:ext cx="1386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g180607f8cc6_0_101"/>
          <p:cNvSpPr/>
          <p:nvPr/>
        </p:nvSpPr>
        <p:spPr>
          <a:xfrm>
            <a:off x="2907750" y="3496250"/>
            <a:ext cx="2262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g180607f8cc6_0_101"/>
          <p:cNvSpPr/>
          <p:nvPr/>
        </p:nvSpPr>
        <p:spPr>
          <a:xfrm>
            <a:off x="3593550" y="3496250"/>
            <a:ext cx="3324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g180607f8cc6_0_101"/>
          <p:cNvSpPr/>
          <p:nvPr/>
        </p:nvSpPr>
        <p:spPr>
          <a:xfrm>
            <a:off x="3288750" y="5096450"/>
            <a:ext cx="4392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g180607f8cc6_0_101"/>
          <p:cNvSpPr/>
          <p:nvPr/>
        </p:nvSpPr>
        <p:spPr>
          <a:xfrm>
            <a:off x="850350" y="5096450"/>
            <a:ext cx="1386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g180607f8cc6_0_101"/>
          <p:cNvSpPr/>
          <p:nvPr/>
        </p:nvSpPr>
        <p:spPr>
          <a:xfrm>
            <a:off x="1880546" y="5103049"/>
            <a:ext cx="1386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g180607f8cc6_0_101"/>
          <p:cNvSpPr/>
          <p:nvPr/>
        </p:nvSpPr>
        <p:spPr>
          <a:xfrm>
            <a:off x="2221950" y="5096450"/>
            <a:ext cx="1386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g180607f8cc6_0_101"/>
          <p:cNvSpPr/>
          <p:nvPr/>
        </p:nvSpPr>
        <p:spPr>
          <a:xfrm>
            <a:off x="2735552" y="5096450"/>
            <a:ext cx="138600" cy="298200"/>
          </a:xfrm>
          <a:prstGeom prst="roundRect">
            <a:avLst>
              <a:gd fmla="val 16667" name="adj"/>
            </a:avLst>
          </a:prstGeom>
          <a:noFill/>
          <a:ln cap="flat" cmpd="sng" w="38100">
            <a:solidFill>
              <a:srgbClr val="E6913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pic>
        <p:nvPicPr>
          <p:cNvPr id="546" name="Google Shape;546;g180607f8cc6_0_149"/>
          <p:cNvPicPr preferRelativeResize="0"/>
          <p:nvPr/>
        </p:nvPicPr>
        <p:blipFill rotWithShape="1">
          <a:blip r:embed="rId3">
            <a:alphaModFix/>
          </a:blip>
          <a:srcRect b="0" l="0" r="0" t="0"/>
          <a:stretch/>
        </p:blipFill>
        <p:spPr>
          <a:xfrm>
            <a:off x="1055437" y="2241931"/>
            <a:ext cx="7185525" cy="2022425"/>
          </a:xfrm>
          <a:prstGeom prst="rect">
            <a:avLst/>
          </a:prstGeom>
          <a:noFill/>
          <a:ln>
            <a:noFill/>
          </a:ln>
        </p:spPr>
      </p:pic>
      <p:sp>
        <p:nvSpPr>
          <p:cNvPr id="547" name="Google Shape;547;g180607f8cc6_0_149"/>
          <p:cNvSpPr/>
          <p:nvPr/>
        </p:nvSpPr>
        <p:spPr>
          <a:xfrm>
            <a:off x="527900" y="1936194"/>
            <a:ext cx="7988400" cy="3075300"/>
          </a:xfrm>
          <a:prstGeom prst="rect">
            <a:avLst/>
          </a:prstGeom>
          <a:solidFill>
            <a:srgbClr val="FFFFFF">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g180607f8cc6_0_149"/>
          <p:cNvSpPr/>
          <p:nvPr/>
        </p:nvSpPr>
        <p:spPr>
          <a:xfrm>
            <a:off x="6259400" y="984417"/>
            <a:ext cx="2530200" cy="1121400"/>
          </a:xfrm>
          <a:prstGeom prst="wedgeRoundRectCallout">
            <a:avLst>
              <a:gd fmla="val -32160" name="adj1"/>
              <a:gd fmla="val 93735" name="adj2"/>
              <a:gd fmla="val 0" name="adj3"/>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FFFFFF"/>
                </a:solidFill>
                <a:latin typeface="Calibri"/>
                <a:ea typeface="Calibri"/>
                <a:cs typeface="Calibri"/>
                <a:sym typeface="Calibri"/>
              </a:rPr>
              <a:t>Expected </a:t>
            </a:r>
            <a:r>
              <a:rPr b="1" i="0" lang="en" sz="1600" u="sng" cap="none" strike="noStrike">
                <a:solidFill>
                  <a:srgbClr val="FFFFFF"/>
                </a:solidFill>
                <a:latin typeface="Calibri"/>
                <a:ea typeface="Calibri"/>
                <a:cs typeface="Calibri"/>
                <a:sym typeface="Calibri"/>
              </a:rPr>
              <a:t>Harvesting Rate</a:t>
            </a:r>
            <a:r>
              <a:rPr b="0" i="0" lang="en" sz="1600" u="none" cap="none" strike="noStrike">
                <a:solidFill>
                  <a:srgbClr val="FFFFFF"/>
                </a:solidFill>
                <a:latin typeface="Calibri"/>
                <a:ea typeface="Calibri"/>
                <a:cs typeface="Calibri"/>
                <a:sym typeface="Calibri"/>
              </a:rPr>
              <a:t> and Harvester</a:t>
            </a:r>
            <a:r>
              <a:rPr b="1" i="0" lang="en" sz="1600" u="none" cap="none" strike="noStrike">
                <a:solidFill>
                  <a:srgbClr val="FFFFFF"/>
                </a:solidFill>
                <a:latin typeface="Calibri"/>
                <a:ea typeface="Calibri"/>
                <a:cs typeface="Calibri"/>
                <a:sym typeface="Calibri"/>
              </a:rPr>
              <a:t> </a:t>
            </a:r>
            <a:r>
              <a:rPr b="1" i="0" lang="en" sz="1600" u="sng" cap="none" strike="noStrike">
                <a:solidFill>
                  <a:srgbClr val="FFFFFF"/>
                </a:solidFill>
                <a:latin typeface="Calibri"/>
                <a:ea typeface="Calibri"/>
                <a:cs typeface="Calibri"/>
                <a:sym typeface="Calibri"/>
              </a:rPr>
              <a:t>Hardware Requirements</a:t>
            </a:r>
            <a:r>
              <a:rPr b="0" i="0" lang="en" sz="1600" u="none" cap="none" strike="noStrike">
                <a:solidFill>
                  <a:srgbClr val="FFFFFF"/>
                </a:solidFill>
                <a:latin typeface="Calibri"/>
                <a:ea typeface="Calibri"/>
                <a:cs typeface="Calibri"/>
                <a:sym typeface="Calibri"/>
              </a:rPr>
              <a:t>?</a:t>
            </a:r>
            <a:endParaRPr b="0" i="0" sz="1600" u="none" cap="none" strike="noStrike">
              <a:solidFill>
                <a:srgbClr val="FFFFFF"/>
              </a:solidFill>
              <a:latin typeface="Calibri"/>
              <a:ea typeface="Calibri"/>
              <a:cs typeface="Calibri"/>
              <a:sym typeface="Calibri"/>
            </a:endParaRPr>
          </a:p>
        </p:txBody>
      </p:sp>
      <p:sp>
        <p:nvSpPr>
          <p:cNvPr id="549" name="Google Shape;549;g180607f8cc6_0_149"/>
          <p:cNvSpPr/>
          <p:nvPr/>
        </p:nvSpPr>
        <p:spPr>
          <a:xfrm>
            <a:off x="1731550" y="4619472"/>
            <a:ext cx="2530200" cy="900000"/>
          </a:xfrm>
          <a:prstGeom prst="wedgeRoundRectCallout">
            <a:avLst>
              <a:gd fmla="val 45855" name="adj1"/>
              <a:gd fmla="val -133296" name="adj2"/>
              <a:gd fmla="val 0" name="adj3"/>
            </a:avLst>
          </a:prstGeom>
          <a:solidFill>
            <a:srgbClr val="00000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rgbClr val="FFFFFF"/>
                </a:solidFill>
                <a:latin typeface="Calibri"/>
                <a:ea typeface="Calibri"/>
                <a:cs typeface="Calibri"/>
                <a:sym typeface="Calibri"/>
              </a:rPr>
              <a:t>Affordable Index-Size</a:t>
            </a:r>
            <a:r>
              <a:rPr b="0" i="0" lang="en" sz="1600" u="none" cap="none" strike="noStrike">
                <a:solidFill>
                  <a:srgbClr val="FFFFFF"/>
                </a:solidFill>
                <a:latin typeface="Calibri"/>
                <a:ea typeface="Calibri"/>
                <a:cs typeface="Calibri"/>
                <a:sym typeface="Calibri"/>
              </a:rPr>
              <a:t> and </a:t>
            </a:r>
            <a:r>
              <a:rPr b="1" i="0" lang="en" sz="1600" u="sng" cap="none" strike="noStrike">
                <a:solidFill>
                  <a:srgbClr val="FFFFFF"/>
                </a:solidFill>
                <a:latin typeface="Calibri"/>
                <a:ea typeface="Calibri"/>
                <a:cs typeface="Calibri"/>
                <a:sym typeface="Calibri"/>
              </a:rPr>
              <a:t>Fragmentation Strategies</a:t>
            </a:r>
            <a:r>
              <a:rPr b="0" i="0" lang="en" sz="1600" u="none" cap="none" strike="noStrike">
                <a:solidFill>
                  <a:srgbClr val="FFFFFF"/>
                </a:solidFill>
                <a:latin typeface="Calibri"/>
                <a:ea typeface="Calibri"/>
                <a:cs typeface="Calibri"/>
                <a:sym typeface="Calibri"/>
              </a:rPr>
              <a:t>?</a:t>
            </a:r>
            <a:endParaRPr b="0" i="0" sz="1600" u="none" cap="none" strike="noStrike">
              <a:solidFill>
                <a:srgbClr val="FFFFFF"/>
              </a:solidFill>
              <a:latin typeface="Calibri"/>
              <a:ea typeface="Calibri"/>
              <a:cs typeface="Calibri"/>
              <a:sym typeface="Calibri"/>
            </a:endParaRPr>
          </a:p>
        </p:txBody>
      </p:sp>
      <p:sp>
        <p:nvSpPr>
          <p:cNvPr id="550" name="Google Shape;550;g180607f8cc6_0_149"/>
          <p:cNvSpPr/>
          <p:nvPr/>
        </p:nvSpPr>
        <p:spPr>
          <a:xfrm>
            <a:off x="2433575" y="1097703"/>
            <a:ext cx="2530200" cy="900000"/>
          </a:xfrm>
          <a:prstGeom prst="wedgeRoundRectCallout">
            <a:avLst>
              <a:gd fmla="val -7712" name="adj1"/>
              <a:gd fmla="val 246090" name="adj2"/>
              <a:gd fmla="val 0" name="adj3"/>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Query Performance</a:t>
            </a:r>
            <a:r>
              <a:rPr b="1" i="0" lang="en" sz="1600" u="none" cap="none" strike="noStrike">
                <a:solidFill>
                  <a:srgbClr val="FFFFFF"/>
                </a:solidFill>
                <a:latin typeface="Calibri"/>
                <a:ea typeface="Calibri"/>
                <a:cs typeface="Calibri"/>
                <a:sym typeface="Calibri"/>
              </a:rPr>
              <a:t> </a:t>
            </a:r>
            <a:r>
              <a:rPr b="0" i="0" lang="en" sz="1600" u="none" cap="none" strike="noStrike">
                <a:solidFill>
                  <a:srgbClr val="FFFFFF"/>
                </a:solidFill>
                <a:latin typeface="Calibri"/>
                <a:ea typeface="Calibri"/>
                <a:cs typeface="Calibri"/>
                <a:sym typeface="Calibri"/>
              </a:rPr>
              <a:t>for common </a:t>
            </a:r>
            <a:r>
              <a:rPr b="1" i="0" lang="en" sz="1600" u="sng" cap="none" strike="noStrike">
                <a:solidFill>
                  <a:srgbClr val="FFFFFF"/>
                </a:solidFill>
                <a:latin typeface="Calibri"/>
                <a:ea typeface="Calibri"/>
                <a:cs typeface="Calibri"/>
                <a:sym typeface="Calibri"/>
              </a:rPr>
              <a:t>use-cases</a:t>
            </a:r>
            <a:r>
              <a:rPr b="1" i="0" lang="en" sz="1600" u="none" cap="none" strike="noStrike">
                <a:solidFill>
                  <a:srgbClr val="FFFFFF"/>
                </a:solidFill>
                <a:latin typeface="Calibri"/>
                <a:ea typeface="Calibri"/>
                <a:cs typeface="Calibri"/>
                <a:sym typeface="Calibri"/>
              </a:rPr>
              <a:t>?</a:t>
            </a:r>
            <a:endParaRPr b="1" i="0" sz="1600" u="none" cap="none" strike="noStrike">
              <a:solidFill>
                <a:srgbClr val="FFFFFF"/>
              </a:solidFill>
              <a:latin typeface="Calibri"/>
              <a:ea typeface="Calibri"/>
              <a:cs typeface="Calibri"/>
              <a:sym typeface="Calibri"/>
            </a:endParaRPr>
          </a:p>
        </p:txBody>
      </p:sp>
      <p:sp>
        <p:nvSpPr>
          <p:cNvPr id="551" name="Google Shape;551;g180607f8cc6_0_149"/>
          <p:cNvSpPr/>
          <p:nvPr/>
        </p:nvSpPr>
        <p:spPr>
          <a:xfrm>
            <a:off x="5302525" y="4029944"/>
            <a:ext cx="2025900" cy="543300"/>
          </a:xfrm>
          <a:prstGeom prst="wedgeRoundRectCallout">
            <a:avLst>
              <a:gd fmla="val -73129" name="adj1"/>
              <a:gd fmla="val -243446" name="adj2"/>
              <a:gd fmla="val 0" name="adj3"/>
            </a:avLst>
          </a:prstGeom>
          <a:solidFill>
            <a:srgbClr val="B7B7B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Ingest Performance</a:t>
            </a:r>
            <a:r>
              <a:rPr b="0" i="0" lang="en" sz="1600" u="none" cap="none" strike="noStrike">
                <a:solidFill>
                  <a:srgbClr val="FFFFFF"/>
                </a:solidFill>
                <a:latin typeface="Calibri"/>
                <a:ea typeface="Calibri"/>
                <a:cs typeface="Calibri"/>
                <a:sym typeface="Calibri"/>
              </a:rPr>
              <a:t>?</a:t>
            </a:r>
            <a:endParaRPr b="0" i="0" sz="1600" u="none" cap="none" strike="noStrike">
              <a:solidFill>
                <a:srgbClr val="FFFFFF"/>
              </a:solidFill>
              <a:latin typeface="Calibri"/>
              <a:ea typeface="Calibri"/>
              <a:cs typeface="Calibri"/>
              <a:sym typeface="Calibri"/>
            </a:endParaRPr>
          </a:p>
        </p:txBody>
      </p:sp>
      <p:sp>
        <p:nvSpPr>
          <p:cNvPr id="552" name="Google Shape;552;g180607f8cc6_0_149"/>
          <p:cNvSpPr/>
          <p:nvPr/>
        </p:nvSpPr>
        <p:spPr>
          <a:xfrm>
            <a:off x="462550" y="2349694"/>
            <a:ext cx="1656000" cy="900000"/>
          </a:xfrm>
          <a:prstGeom prst="wedgeRoundRectCallout">
            <a:avLst>
              <a:gd fmla="val 55089" name="adj1"/>
              <a:gd fmla="val 93238" name="adj2"/>
              <a:gd fmla="val 0"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sng" cap="none" strike="noStrike">
                <a:solidFill>
                  <a:srgbClr val="FFFFFF"/>
                </a:solidFill>
                <a:latin typeface="Calibri"/>
                <a:ea typeface="Calibri"/>
                <a:cs typeface="Calibri"/>
                <a:sym typeface="Calibri"/>
              </a:rPr>
              <a:t>API</a:t>
            </a:r>
            <a:r>
              <a:rPr b="0" i="0" lang="en" sz="1600" u="none" cap="none" strike="noStrike">
                <a:solidFill>
                  <a:srgbClr val="FFFFFF"/>
                </a:solidFill>
                <a:latin typeface="Calibri"/>
                <a:ea typeface="Calibri"/>
                <a:cs typeface="Calibri"/>
                <a:sym typeface="Calibri"/>
              </a:rPr>
              <a:t> and </a:t>
            </a:r>
            <a:r>
              <a:rPr b="1" i="0" lang="en" sz="1600" u="sng" cap="none" strike="noStrike">
                <a:solidFill>
                  <a:srgbClr val="FFFFFF"/>
                </a:solidFill>
                <a:latin typeface="Calibri"/>
                <a:ea typeface="Calibri"/>
                <a:cs typeface="Calibri"/>
                <a:sym typeface="Calibri"/>
              </a:rPr>
              <a:t>User-Interfaces</a:t>
            </a:r>
            <a:r>
              <a:rPr b="1" i="0" lang="en" sz="1600" u="none" cap="none" strike="noStrike">
                <a:solidFill>
                  <a:srgbClr val="FFFFFF"/>
                </a:solidFill>
                <a:latin typeface="Calibri"/>
                <a:ea typeface="Calibri"/>
                <a:cs typeface="Calibri"/>
                <a:sym typeface="Calibri"/>
              </a:rPr>
              <a:t>?</a:t>
            </a:r>
            <a:endParaRPr b="1" i="0" sz="1600" u="none" cap="none" strike="noStrike">
              <a:solidFill>
                <a:srgbClr val="FFFFFF"/>
              </a:solidFill>
              <a:latin typeface="Calibri"/>
              <a:ea typeface="Calibri"/>
              <a:cs typeface="Calibri"/>
              <a:sym typeface="Calibri"/>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id="557" name="Google Shape;557;gff55107310_21_10"/>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t>NSDF-Catalog: Finding Similarities Across Research Repositories</a:t>
            </a:r>
            <a:endParaRPr/>
          </a:p>
        </p:txBody>
      </p:sp>
      <p:sp>
        <p:nvSpPr>
          <p:cNvPr id="558" name="Google Shape;558;gff55107310_21_10"/>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Clustering based on </a:t>
            </a:r>
            <a:r>
              <a:rPr b="1" lang="en"/>
              <a:t>distribution of file-sizes</a:t>
            </a:r>
            <a:r>
              <a:rPr lang="en"/>
              <a:t> in collections</a:t>
            </a:r>
            <a:endParaRPr/>
          </a:p>
        </p:txBody>
      </p:sp>
      <p:sp>
        <p:nvSpPr>
          <p:cNvPr id="559" name="Google Shape;559;gff55107310_21_10"/>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560" name="Google Shape;560;gff55107310_21_10"/>
          <p:cNvPicPr preferRelativeResize="0"/>
          <p:nvPr/>
        </p:nvPicPr>
        <p:blipFill rotWithShape="1">
          <a:blip r:embed="rId3">
            <a:alphaModFix/>
          </a:blip>
          <a:srcRect b="0" l="0" r="0" t="0"/>
          <a:stretch/>
        </p:blipFill>
        <p:spPr>
          <a:xfrm>
            <a:off x="0" y="1613901"/>
            <a:ext cx="9143998" cy="3152877"/>
          </a:xfrm>
          <a:prstGeom prst="rect">
            <a:avLst/>
          </a:prstGeom>
          <a:noFill/>
          <a:ln>
            <a:noFill/>
          </a:ln>
        </p:spPr>
      </p:pic>
      <p:sp>
        <p:nvSpPr>
          <p:cNvPr id="561" name="Google Shape;561;gff55107310_21_10"/>
          <p:cNvSpPr/>
          <p:nvPr/>
        </p:nvSpPr>
        <p:spPr>
          <a:xfrm>
            <a:off x="-85500" y="1432682"/>
            <a:ext cx="9517500" cy="1939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gff55107310_21_10"/>
          <p:cNvSpPr/>
          <p:nvPr/>
        </p:nvSpPr>
        <p:spPr>
          <a:xfrm>
            <a:off x="-270700" y="3372015"/>
            <a:ext cx="8017200" cy="16308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g15b66485fd5_6_5"/>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t>NSDF-Catalog: Finding Similarities Across Research Repositories</a:t>
            </a:r>
            <a:endParaRPr/>
          </a:p>
        </p:txBody>
      </p:sp>
      <p:sp>
        <p:nvSpPr>
          <p:cNvPr id="568" name="Google Shape;568;g15b66485fd5_6_5"/>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100"/>
              <a:buNone/>
            </a:pPr>
            <a:r>
              <a:rPr lang="en"/>
              <a:t>Clustering based on </a:t>
            </a:r>
            <a:r>
              <a:rPr b="1" lang="en"/>
              <a:t>distribution of file-sizes</a:t>
            </a:r>
            <a:r>
              <a:rPr lang="en"/>
              <a:t> in collections</a:t>
            </a:r>
            <a:endParaRPr>
              <a:solidFill>
                <a:schemeClr val="dk1"/>
              </a:solidFill>
            </a:endParaRPr>
          </a:p>
        </p:txBody>
      </p:sp>
      <p:sp>
        <p:nvSpPr>
          <p:cNvPr id="569" name="Google Shape;569;g15b66485fd5_6_5"/>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570" name="Google Shape;570;g15b66485fd5_6_5"/>
          <p:cNvPicPr preferRelativeResize="0"/>
          <p:nvPr/>
        </p:nvPicPr>
        <p:blipFill rotWithShape="1">
          <a:blip r:embed="rId3">
            <a:alphaModFix/>
          </a:blip>
          <a:srcRect b="0" l="0" r="0" t="0"/>
          <a:stretch/>
        </p:blipFill>
        <p:spPr>
          <a:xfrm>
            <a:off x="0" y="1613901"/>
            <a:ext cx="9143998" cy="3152877"/>
          </a:xfrm>
          <a:prstGeom prst="rect">
            <a:avLst/>
          </a:prstGeom>
          <a:noFill/>
          <a:ln>
            <a:noFill/>
          </a:ln>
        </p:spPr>
      </p:pic>
      <p:sp>
        <p:nvSpPr>
          <p:cNvPr id="571" name="Google Shape;571;g15b66485fd5_6_5"/>
          <p:cNvSpPr/>
          <p:nvPr/>
        </p:nvSpPr>
        <p:spPr>
          <a:xfrm>
            <a:off x="1414850" y="1336684"/>
            <a:ext cx="8017200" cy="1939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g15b66485fd5_6_5"/>
          <p:cNvSpPr/>
          <p:nvPr/>
        </p:nvSpPr>
        <p:spPr>
          <a:xfrm>
            <a:off x="-270700" y="3183011"/>
            <a:ext cx="8017200" cy="16308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gff55107310_21_31"/>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t>NSDF-Catalog: Finding Similarities Across Research Repositories</a:t>
            </a:r>
            <a:endParaRPr/>
          </a:p>
        </p:txBody>
      </p:sp>
      <p:sp>
        <p:nvSpPr>
          <p:cNvPr id="578" name="Google Shape;578;gff55107310_21_31"/>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Clr>
                <a:schemeClr val="dk1"/>
              </a:buClr>
              <a:buSzPts val="1100"/>
              <a:buFont typeface="Arial"/>
              <a:buNone/>
            </a:pPr>
            <a:r>
              <a:rPr lang="en"/>
              <a:t>Clustering based on </a:t>
            </a:r>
            <a:r>
              <a:rPr b="1" lang="en"/>
              <a:t>distribution of file-sizes</a:t>
            </a:r>
            <a:r>
              <a:rPr lang="en"/>
              <a:t> in collections</a:t>
            </a:r>
            <a:endParaRPr/>
          </a:p>
          <a:p>
            <a:pPr indent="0" lvl="0" marL="0" rtl="0" algn="l">
              <a:lnSpc>
                <a:spcPct val="115000"/>
              </a:lnSpc>
              <a:spcBef>
                <a:spcPts val="0"/>
              </a:spcBef>
              <a:spcAft>
                <a:spcPts val="0"/>
              </a:spcAft>
              <a:buSzPts val="1800"/>
              <a:buNone/>
            </a:pPr>
            <a:r>
              <a:t/>
            </a:r>
            <a:endParaRPr>
              <a:solidFill>
                <a:schemeClr val="dk1"/>
              </a:solidFill>
            </a:endParaRPr>
          </a:p>
        </p:txBody>
      </p:sp>
      <p:sp>
        <p:nvSpPr>
          <p:cNvPr id="579" name="Google Shape;579;gff55107310_21_31"/>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580" name="Google Shape;580;gff55107310_21_31"/>
          <p:cNvPicPr preferRelativeResize="0"/>
          <p:nvPr/>
        </p:nvPicPr>
        <p:blipFill rotWithShape="1">
          <a:blip r:embed="rId3">
            <a:alphaModFix/>
          </a:blip>
          <a:srcRect b="0" l="0" r="0" t="0"/>
          <a:stretch/>
        </p:blipFill>
        <p:spPr>
          <a:xfrm>
            <a:off x="0" y="1613901"/>
            <a:ext cx="9143998" cy="3152877"/>
          </a:xfrm>
          <a:prstGeom prst="rect">
            <a:avLst/>
          </a:prstGeom>
          <a:noFill/>
          <a:ln>
            <a:noFill/>
          </a:ln>
        </p:spPr>
      </p:pic>
      <p:sp>
        <p:nvSpPr>
          <p:cNvPr id="581" name="Google Shape;581;gff55107310_21_31"/>
          <p:cNvSpPr/>
          <p:nvPr/>
        </p:nvSpPr>
        <p:spPr>
          <a:xfrm>
            <a:off x="2664350" y="1319878"/>
            <a:ext cx="2529000" cy="1939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gff55107310_21_31"/>
          <p:cNvSpPr/>
          <p:nvPr/>
        </p:nvSpPr>
        <p:spPr>
          <a:xfrm>
            <a:off x="6434175" y="1364556"/>
            <a:ext cx="2529000" cy="1939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gff55107310_21_31"/>
          <p:cNvSpPr/>
          <p:nvPr/>
        </p:nvSpPr>
        <p:spPr>
          <a:xfrm>
            <a:off x="-270700" y="3183011"/>
            <a:ext cx="2935200" cy="16308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gff55107310_21_31"/>
          <p:cNvSpPr/>
          <p:nvPr/>
        </p:nvSpPr>
        <p:spPr>
          <a:xfrm>
            <a:off x="7330550" y="3183011"/>
            <a:ext cx="1971900" cy="1630800"/>
          </a:xfrm>
          <a:prstGeom prst="rect">
            <a:avLst/>
          </a:prstGeom>
          <a:solidFill>
            <a:srgbClr val="FFFFFF">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gff55107310_21_31"/>
          <p:cNvSpPr/>
          <p:nvPr/>
        </p:nvSpPr>
        <p:spPr>
          <a:xfrm>
            <a:off x="3999350" y="3411611"/>
            <a:ext cx="3794400" cy="16308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gff55107310_21_31"/>
          <p:cNvSpPr/>
          <p:nvPr/>
        </p:nvSpPr>
        <p:spPr>
          <a:xfrm>
            <a:off x="4037750" y="3061467"/>
            <a:ext cx="3794400" cy="4374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gff55107310_21_31"/>
          <p:cNvSpPr/>
          <p:nvPr/>
        </p:nvSpPr>
        <p:spPr>
          <a:xfrm>
            <a:off x="2480400" y="4771361"/>
            <a:ext cx="3794400" cy="4374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gff55107310_21_31"/>
          <p:cNvSpPr/>
          <p:nvPr/>
        </p:nvSpPr>
        <p:spPr>
          <a:xfrm>
            <a:off x="2600925" y="4454911"/>
            <a:ext cx="3794400" cy="16308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gff55107310_21_19"/>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t>NSDF-Catalog: Finding Similarities Across Research Repositories</a:t>
            </a:r>
            <a:endParaRPr/>
          </a:p>
        </p:txBody>
      </p:sp>
      <p:sp>
        <p:nvSpPr>
          <p:cNvPr id="594" name="Google Shape;594;gff55107310_21_19"/>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Clr>
                <a:schemeClr val="dk1"/>
              </a:buClr>
              <a:buSzPts val="1100"/>
              <a:buFont typeface="Arial"/>
              <a:buNone/>
            </a:pPr>
            <a:r>
              <a:rPr lang="en"/>
              <a:t>Clustering based on </a:t>
            </a:r>
            <a:r>
              <a:rPr b="1" lang="en"/>
              <a:t>distribution of file-sizes</a:t>
            </a:r>
            <a:r>
              <a:rPr lang="en"/>
              <a:t> in collections</a:t>
            </a:r>
            <a:endParaRPr/>
          </a:p>
          <a:p>
            <a:pPr indent="0" lvl="0" marL="0" rtl="0" algn="l">
              <a:lnSpc>
                <a:spcPct val="115000"/>
              </a:lnSpc>
              <a:spcBef>
                <a:spcPts val="0"/>
              </a:spcBef>
              <a:spcAft>
                <a:spcPts val="0"/>
              </a:spcAft>
              <a:buSzPts val="1800"/>
              <a:buNone/>
            </a:pPr>
            <a:r>
              <a:t/>
            </a:r>
            <a:endParaRPr>
              <a:solidFill>
                <a:schemeClr val="dk1"/>
              </a:solidFill>
            </a:endParaRPr>
          </a:p>
        </p:txBody>
      </p:sp>
      <p:sp>
        <p:nvSpPr>
          <p:cNvPr id="595" name="Google Shape;595;gff55107310_21_19"/>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596" name="Google Shape;596;gff55107310_21_19"/>
          <p:cNvPicPr preferRelativeResize="0"/>
          <p:nvPr/>
        </p:nvPicPr>
        <p:blipFill rotWithShape="1">
          <a:blip r:embed="rId3">
            <a:alphaModFix/>
          </a:blip>
          <a:srcRect b="0" l="0" r="0" t="0"/>
          <a:stretch/>
        </p:blipFill>
        <p:spPr>
          <a:xfrm>
            <a:off x="0" y="1613901"/>
            <a:ext cx="9143998" cy="3152877"/>
          </a:xfrm>
          <a:prstGeom prst="rect">
            <a:avLst/>
          </a:prstGeom>
          <a:noFill/>
          <a:ln>
            <a:noFill/>
          </a:ln>
        </p:spPr>
      </p:pic>
      <p:sp>
        <p:nvSpPr>
          <p:cNvPr id="597" name="Google Shape;597;gff55107310_21_19"/>
          <p:cNvSpPr/>
          <p:nvPr/>
        </p:nvSpPr>
        <p:spPr>
          <a:xfrm>
            <a:off x="-170975" y="1784111"/>
            <a:ext cx="2838000" cy="1337700"/>
          </a:xfrm>
          <a:prstGeom prst="rect">
            <a:avLst/>
          </a:prstGeom>
          <a:solidFill>
            <a:srgbClr val="FFFFFF">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gff55107310_21_19"/>
          <p:cNvSpPr/>
          <p:nvPr/>
        </p:nvSpPr>
        <p:spPr>
          <a:xfrm>
            <a:off x="5148950" y="1739613"/>
            <a:ext cx="1265400" cy="1234800"/>
          </a:xfrm>
          <a:prstGeom prst="rect">
            <a:avLst/>
          </a:prstGeom>
          <a:solidFill>
            <a:srgbClr val="FFFFFF">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gff55107310_21_19"/>
          <p:cNvSpPr/>
          <p:nvPr/>
        </p:nvSpPr>
        <p:spPr>
          <a:xfrm>
            <a:off x="2667025" y="3231472"/>
            <a:ext cx="1265400" cy="1234800"/>
          </a:xfrm>
          <a:prstGeom prst="rect">
            <a:avLst/>
          </a:prstGeom>
          <a:solidFill>
            <a:srgbClr val="FFFFFF">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3" name="Shape 603"/>
        <p:cNvGrpSpPr/>
        <p:nvPr/>
      </p:nvGrpSpPr>
      <p:grpSpPr>
        <a:xfrm>
          <a:off x="0" y="0"/>
          <a:ext cx="0" cy="0"/>
          <a:chOff x="0" y="0"/>
          <a:chExt cx="0" cy="0"/>
        </a:xfrm>
      </p:grpSpPr>
      <p:sp>
        <p:nvSpPr>
          <p:cNvPr id="604" name="Google Shape;604;g15780911600_0_49"/>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t>NSDF-Catalog: Finding Similarities Across Research Repositories</a:t>
            </a:r>
            <a:endParaRPr/>
          </a:p>
        </p:txBody>
      </p:sp>
      <p:sp>
        <p:nvSpPr>
          <p:cNvPr id="605" name="Google Shape;605;g15780911600_0_49"/>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Clr>
                <a:schemeClr val="dk1"/>
              </a:buClr>
              <a:buSzPts val="1100"/>
              <a:buFont typeface="Arial"/>
              <a:buNone/>
            </a:pPr>
            <a:r>
              <a:rPr lang="en"/>
              <a:t>Clustering based on </a:t>
            </a:r>
            <a:r>
              <a:rPr b="1" lang="en"/>
              <a:t>distribution of file-sizes</a:t>
            </a:r>
            <a:r>
              <a:rPr lang="en"/>
              <a:t> in collections</a:t>
            </a:r>
            <a:endParaRPr/>
          </a:p>
          <a:p>
            <a:pPr indent="0" lvl="0" marL="0" rtl="0" algn="l">
              <a:lnSpc>
                <a:spcPct val="115000"/>
              </a:lnSpc>
              <a:spcBef>
                <a:spcPts val="0"/>
              </a:spcBef>
              <a:spcAft>
                <a:spcPts val="0"/>
              </a:spcAft>
              <a:buSzPts val="1800"/>
              <a:buNone/>
            </a:pPr>
            <a:r>
              <a:t/>
            </a:r>
            <a:endParaRPr>
              <a:solidFill>
                <a:schemeClr val="dk1"/>
              </a:solidFill>
            </a:endParaRPr>
          </a:p>
        </p:txBody>
      </p:sp>
      <p:sp>
        <p:nvSpPr>
          <p:cNvPr id="606" name="Google Shape;606;g15780911600_0_49"/>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607" name="Google Shape;607;g15780911600_0_49"/>
          <p:cNvPicPr preferRelativeResize="0"/>
          <p:nvPr/>
        </p:nvPicPr>
        <p:blipFill rotWithShape="1">
          <a:blip r:embed="rId3">
            <a:alphaModFix/>
          </a:blip>
          <a:srcRect b="0" l="0" r="0" t="0"/>
          <a:stretch/>
        </p:blipFill>
        <p:spPr>
          <a:xfrm>
            <a:off x="0" y="1613901"/>
            <a:ext cx="9143998" cy="3152877"/>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1" name="Shape 611"/>
        <p:cNvGrpSpPr/>
        <p:nvPr/>
      </p:nvGrpSpPr>
      <p:grpSpPr>
        <a:xfrm>
          <a:off x="0" y="0"/>
          <a:ext cx="0" cy="0"/>
          <a:chOff x="0" y="0"/>
          <a:chExt cx="0" cy="0"/>
        </a:xfrm>
      </p:grpSpPr>
      <p:sp>
        <p:nvSpPr>
          <p:cNvPr id="612" name="Google Shape;612;g15780911600_0_6"/>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3111"/>
              <a:buNone/>
            </a:pPr>
            <a:r>
              <a:rPr b="1" lang="en"/>
              <a:t>Summary</a:t>
            </a:r>
            <a:endParaRPr b="1"/>
          </a:p>
        </p:txBody>
      </p:sp>
      <p:sp>
        <p:nvSpPr>
          <p:cNvPr id="613" name="Google Shape;613;g15780911600_0_6"/>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p>
            <a:pPr indent="-361950" lvl="0" marL="457200" rtl="0" algn="l">
              <a:lnSpc>
                <a:spcPct val="115000"/>
              </a:lnSpc>
              <a:spcBef>
                <a:spcPts val="0"/>
              </a:spcBef>
              <a:spcAft>
                <a:spcPts val="0"/>
              </a:spcAft>
              <a:buSzPts val="2100"/>
              <a:buChar char="●"/>
            </a:pPr>
            <a:r>
              <a:rPr lang="en" sz="2100"/>
              <a:t>Building a lightweight index for large amounts of scientific data is feasible spread across a variety of different existing repositories </a:t>
            </a:r>
            <a:endParaRPr sz="2100"/>
          </a:p>
          <a:p>
            <a:pPr indent="-361950" lvl="0" marL="457200" rtl="0" algn="l">
              <a:lnSpc>
                <a:spcPct val="115000"/>
              </a:lnSpc>
              <a:spcBef>
                <a:spcPts val="1000"/>
              </a:spcBef>
              <a:spcAft>
                <a:spcPts val="0"/>
              </a:spcAft>
              <a:buSzPts val="2100"/>
              <a:buChar char="●"/>
            </a:pPr>
            <a:r>
              <a:rPr lang="en" sz="2100"/>
              <a:t>There is structure across catalogs that can be leveraged to improve search and also to optimize performance for the National Science Data Fabric</a:t>
            </a:r>
            <a:endParaRPr sz="2100"/>
          </a:p>
          <a:p>
            <a:pPr indent="0" lvl="0" marL="0" rtl="0" algn="l">
              <a:lnSpc>
                <a:spcPct val="115000"/>
              </a:lnSpc>
              <a:spcBef>
                <a:spcPts val="1000"/>
              </a:spcBef>
              <a:spcAft>
                <a:spcPts val="0"/>
              </a:spcAft>
              <a:buSzPts val="1800"/>
              <a:buNone/>
            </a:pPr>
            <a:r>
              <a:t/>
            </a:r>
            <a:endParaRPr sz="2100"/>
          </a:p>
          <a:p>
            <a:pPr indent="0" lvl="0" marL="0" rtl="0" algn="l">
              <a:lnSpc>
                <a:spcPct val="115000"/>
              </a:lnSpc>
              <a:spcBef>
                <a:spcPts val="0"/>
              </a:spcBef>
              <a:spcAft>
                <a:spcPts val="0"/>
              </a:spcAft>
              <a:buSzPts val="1800"/>
              <a:buNone/>
            </a:pPr>
            <a:r>
              <a:t/>
            </a:r>
            <a:endParaRPr sz="2100"/>
          </a:p>
        </p:txBody>
      </p:sp>
      <p:sp>
        <p:nvSpPr>
          <p:cNvPr id="614" name="Google Shape;614;g15780911600_0_6"/>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Clr>
                <a:srgbClr val="000000"/>
              </a:buClr>
              <a:buSzPts val="1000"/>
              <a:buFont typeface="Arial"/>
              <a:buNone/>
            </a:pPr>
            <a:fld id="{00000000-1234-1234-1234-123412341234}" type="slidenum">
              <a:rPr lang="en"/>
              <a:t>‹#›</a:t>
            </a:fld>
            <a:endParaRPr/>
          </a:p>
        </p:txBody>
      </p:sp>
      <p:pic>
        <p:nvPicPr>
          <p:cNvPr id="615" name="Google Shape;615;g15780911600_0_6"/>
          <p:cNvPicPr preferRelativeResize="0"/>
          <p:nvPr/>
        </p:nvPicPr>
        <p:blipFill rotWithShape="1">
          <a:blip r:embed="rId3">
            <a:alphaModFix/>
          </a:blip>
          <a:srcRect b="0" l="0" r="0" t="0"/>
          <a:stretch/>
        </p:blipFill>
        <p:spPr>
          <a:xfrm>
            <a:off x="180975" y="3869500"/>
            <a:ext cx="1473749" cy="1473749"/>
          </a:xfrm>
          <a:prstGeom prst="rect">
            <a:avLst/>
          </a:prstGeom>
          <a:noFill/>
          <a:ln>
            <a:noFill/>
          </a:ln>
        </p:spPr>
      </p:pic>
      <p:sp>
        <p:nvSpPr>
          <p:cNvPr id="616" name="Google Shape;616;g15780911600_0_6"/>
          <p:cNvSpPr/>
          <p:nvPr/>
        </p:nvSpPr>
        <p:spPr>
          <a:xfrm>
            <a:off x="1680550" y="3827583"/>
            <a:ext cx="5690700" cy="1388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200"/>
              <a:buFont typeface="Arial"/>
              <a:buNone/>
            </a:pPr>
            <a:r>
              <a:rPr b="1" i="0" lang="en" sz="2200" u="none" cap="none" strike="noStrike">
                <a:solidFill>
                  <a:srgbClr val="000000"/>
                </a:solidFill>
                <a:latin typeface="Calibri"/>
                <a:ea typeface="Calibri"/>
                <a:cs typeface="Calibri"/>
                <a:sym typeface="Calibri"/>
              </a:rPr>
              <a:t>Find out more about NSDF-Catalog:</a:t>
            </a:r>
            <a:endParaRPr b="1" i="0" sz="22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200"/>
              <a:buFont typeface="Arial"/>
              <a:buNone/>
            </a:pPr>
            <a:r>
              <a:rPr b="1" i="0" lang="en" sz="2200" u="sng" cap="none" strike="noStrike">
                <a:solidFill>
                  <a:schemeClr val="hlink"/>
                </a:solidFill>
                <a:latin typeface="Calibri"/>
                <a:ea typeface="Calibri"/>
                <a:cs typeface="Calibri"/>
                <a:sym typeface="Calibri"/>
                <a:hlinkClick r:id="rId4"/>
              </a:rPr>
              <a:t>http://nationalsciencedatafabric.org/</a:t>
            </a:r>
            <a:endParaRPr b="1" i="0" sz="22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200"/>
              <a:buFont typeface="Arial"/>
              <a:buNone/>
            </a:pPr>
            <a:r>
              <a:rPr b="1" i="0" lang="en" sz="2200" u="sng" cap="none" strike="noStrike">
                <a:solidFill>
                  <a:schemeClr val="hlink"/>
                </a:solidFill>
                <a:latin typeface="Calibri"/>
                <a:ea typeface="Calibri"/>
                <a:cs typeface="Calibri"/>
                <a:sym typeface="Calibri"/>
                <a:hlinkClick r:id="rId5"/>
              </a:rPr>
              <a:t>http://github.org/nsdf-fabric</a:t>
            </a:r>
            <a:r>
              <a:rPr b="1" i="0" lang="en" sz="2200" u="none" cap="none" strike="noStrike">
                <a:solidFill>
                  <a:srgbClr val="000000"/>
                </a:solidFill>
                <a:latin typeface="Calibri"/>
                <a:ea typeface="Calibri"/>
                <a:cs typeface="Calibri"/>
                <a:sym typeface="Calibri"/>
              </a:rPr>
              <a:t> </a:t>
            </a:r>
            <a:endParaRPr b="1" i="0" sz="2200" u="none" cap="none" strike="noStrike">
              <a:solidFill>
                <a:srgbClr val="000000"/>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g1a1f4e7499c_87_21"/>
          <p:cNvSpPr txBox="1"/>
          <p:nvPr>
            <p:ph type="title"/>
          </p:nvPr>
        </p:nvSpPr>
        <p:spPr>
          <a:xfrm>
            <a:off x="180975" y="201083"/>
            <a:ext cx="8782200" cy="6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111"/>
              <a:buNone/>
            </a:pPr>
            <a:r>
              <a:rPr b="1" lang="en"/>
              <a:t>NSDF-Catalog: Examples of Public Data Repositories </a:t>
            </a:r>
            <a:endParaRPr b="1"/>
          </a:p>
        </p:txBody>
      </p:sp>
      <p:sp>
        <p:nvSpPr>
          <p:cNvPr id="97" name="Google Shape;97;g1a1f4e7499c_87_21"/>
          <p:cNvSpPr txBox="1"/>
          <p:nvPr>
            <p:ph idx="1" type="body"/>
          </p:nvPr>
        </p:nvSpPr>
        <p:spPr>
          <a:xfrm>
            <a:off x="180975" y="1016000"/>
            <a:ext cx="8782200" cy="4497900"/>
          </a:xfrm>
          <a:prstGeom prst="rect">
            <a:avLst/>
          </a:prstGeom>
          <a:noFill/>
          <a:ln>
            <a:noFill/>
          </a:ln>
        </p:spPr>
        <p:txBody>
          <a:bodyPr anchorCtr="0" anchor="t" bIns="91425" lIns="91425" spcFirstLastPara="1" rIns="91425" wrap="square" tIns="91425">
            <a:normAutofit/>
          </a:bodyPr>
          <a:lstStyle/>
          <a:p>
            <a:pPr indent="0" lvl="0" marL="457200" rtl="0" algn="l">
              <a:lnSpc>
                <a:spcPct val="115000"/>
              </a:lnSpc>
              <a:spcBef>
                <a:spcPts val="0"/>
              </a:spcBef>
              <a:spcAft>
                <a:spcPts val="1000"/>
              </a:spcAft>
              <a:buSzPts val="1800"/>
              <a:buNone/>
            </a:pPr>
            <a:r>
              <a:t/>
            </a:r>
            <a:endParaRPr sz="2100"/>
          </a:p>
        </p:txBody>
      </p:sp>
      <p:sp>
        <p:nvSpPr>
          <p:cNvPr id="98" name="Google Shape;98;g1a1f4e7499c_87_21"/>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99" name="Google Shape;99;g1a1f4e7499c_87_21"/>
          <p:cNvPicPr preferRelativeResize="0"/>
          <p:nvPr/>
        </p:nvPicPr>
        <p:blipFill rotWithShape="1">
          <a:blip r:embed="rId3">
            <a:alphaModFix/>
          </a:blip>
          <a:srcRect b="0" l="0" r="0" t="0"/>
          <a:stretch/>
        </p:blipFill>
        <p:spPr>
          <a:xfrm>
            <a:off x="1447800" y="1386417"/>
            <a:ext cx="6248400" cy="2952750"/>
          </a:xfrm>
          <a:prstGeom prst="rect">
            <a:avLst/>
          </a:prstGeom>
          <a:noFill/>
          <a:ln>
            <a:noFill/>
          </a:ln>
        </p:spPr>
      </p:pic>
      <p:sp>
        <p:nvSpPr>
          <p:cNvPr id="100" name="Google Shape;100;g1a1f4e7499c_87_21"/>
          <p:cNvSpPr/>
          <p:nvPr/>
        </p:nvSpPr>
        <p:spPr>
          <a:xfrm>
            <a:off x="2183975" y="4661961"/>
            <a:ext cx="3545100" cy="647100"/>
          </a:xfrm>
          <a:prstGeom prst="wedgeRoundRectCallout">
            <a:avLst>
              <a:gd fmla="val -51121" name="adj1"/>
              <a:gd fmla="val -129641" name="adj2"/>
              <a:gd fmla="val 0" name="adj3"/>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Calibri"/>
                <a:ea typeface="Calibri"/>
                <a:cs typeface="Calibri"/>
                <a:sym typeface="Calibri"/>
              </a:rPr>
              <a:t>45+ independent repositories by operated by different </a:t>
            </a:r>
            <a:r>
              <a:rPr b="0" i="0" lang="en" sz="1400" u="sng" cap="none" strike="noStrike">
                <a:solidFill>
                  <a:srgbClr val="FFFFFF"/>
                </a:solidFill>
                <a:latin typeface="Calibri"/>
                <a:ea typeface="Calibri"/>
                <a:cs typeface="Calibri"/>
                <a:sym typeface="Calibri"/>
              </a:rPr>
              <a:t>domain communities</a:t>
            </a:r>
            <a:r>
              <a:rPr b="0" i="0" lang="en" sz="1400" u="none" cap="none" strike="noStrike">
                <a:solidFill>
                  <a:srgbClr val="FFFFFF"/>
                </a:solidFill>
                <a:latin typeface="Calibri"/>
                <a:ea typeface="Calibri"/>
                <a:cs typeface="Calibri"/>
                <a:sym typeface="Calibri"/>
              </a:rPr>
              <a:t> or </a:t>
            </a:r>
            <a:r>
              <a:rPr b="0" i="0" lang="en" sz="1400" u="sng" cap="none" strike="noStrike">
                <a:solidFill>
                  <a:srgbClr val="FFFFFF"/>
                </a:solidFill>
                <a:latin typeface="Calibri"/>
                <a:ea typeface="Calibri"/>
                <a:cs typeface="Calibri"/>
                <a:sym typeface="Calibri"/>
              </a:rPr>
              <a:t>institutions</a:t>
            </a:r>
            <a:endParaRPr b="0" i="0" sz="1400" u="sng" cap="none" strike="noStrike">
              <a:solidFill>
                <a:srgbClr val="FFFFFF"/>
              </a:solidFill>
              <a:latin typeface="Calibri"/>
              <a:ea typeface="Calibri"/>
              <a:cs typeface="Calibri"/>
              <a:sym typeface="Calibri"/>
            </a:endParaRPr>
          </a:p>
        </p:txBody>
      </p:sp>
      <p:sp>
        <p:nvSpPr>
          <p:cNvPr id="101" name="Google Shape;101;g1a1f4e7499c_87_21"/>
          <p:cNvSpPr/>
          <p:nvPr/>
        </p:nvSpPr>
        <p:spPr>
          <a:xfrm>
            <a:off x="5043213" y="2167325"/>
            <a:ext cx="1201200" cy="884400"/>
          </a:xfrm>
          <a:prstGeom prst="rect">
            <a:avLst/>
          </a:prstGeom>
          <a:solidFill>
            <a:srgbClr val="FEFEFE"/>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102" name="Google Shape;102;g1a1f4e7499c_87_21"/>
          <p:cNvSpPr/>
          <p:nvPr/>
        </p:nvSpPr>
        <p:spPr>
          <a:xfrm>
            <a:off x="5043213" y="3135051"/>
            <a:ext cx="1201200" cy="662400"/>
          </a:xfrm>
          <a:prstGeom prst="rect">
            <a:avLst/>
          </a:prstGeom>
          <a:solidFill>
            <a:srgbClr val="FEFEFE"/>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103" name="Google Shape;103;g1a1f4e7499c_87_21"/>
          <p:cNvSpPr/>
          <p:nvPr/>
        </p:nvSpPr>
        <p:spPr>
          <a:xfrm>
            <a:off x="6347200" y="2167325"/>
            <a:ext cx="1201200" cy="858000"/>
          </a:xfrm>
          <a:prstGeom prst="rect">
            <a:avLst/>
          </a:prstGeom>
          <a:solidFill>
            <a:srgbClr val="FEFEFE"/>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104" name="Google Shape;104;g1a1f4e7499c_87_21"/>
          <p:cNvSpPr/>
          <p:nvPr/>
        </p:nvSpPr>
        <p:spPr>
          <a:xfrm>
            <a:off x="6347200" y="3135050"/>
            <a:ext cx="1201200" cy="662400"/>
          </a:xfrm>
          <a:prstGeom prst="rect">
            <a:avLst/>
          </a:prstGeom>
          <a:solidFill>
            <a:srgbClr val="FEFEFE"/>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105" name="Google Shape;105;g1a1f4e7499c_87_21"/>
          <p:cNvSpPr/>
          <p:nvPr/>
        </p:nvSpPr>
        <p:spPr>
          <a:xfrm>
            <a:off x="6347200" y="3891577"/>
            <a:ext cx="1201200" cy="235800"/>
          </a:xfrm>
          <a:prstGeom prst="rect">
            <a:avLst/>
          </a:prstGeom>
          <a:solidFill>
            <a:srgbClr val="FEFEFE"/>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106" name="Google Shape;106;g1a1f4e7499c_87_21"/>
          <p:cNvSpPr/>
          <p:nvPr/>
        </p:nvSpPr>
        <p:spPr>
          <a:xfrm>
            <a:off x="5043213" y="3900574"/>
            <a:ext cx="1201200" cy="235800"/>
          </a:xfrm>
          <a:prstGeom prst="rect">
            <a:avLst/>
          </a:prstGeom>
          <a:solidFill>
            <a:srgbClr val="FEFEFE"/>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0" name="Shape 110"/>
        <p:cNvGrpSpPr/>
        <p:nvPr/>
      </p:nvGrpSpPr>
      <p:grpSpPr>
        <a:xfrm>
          <a:off x="0" y="0"/>
          <a:ext cx="0" cy="0"/>
          <a:chOff x="0" y="0"/>
          <a:chExt cx="0" cy="0"/>
        </a:xfrm>
      </p:grpSpPr>
      <p:pic>
        <p:nvPicPr>
          <p:cNvPr id="111" name="Google Shape;111;p11"/>
          <p:cNvPicPr preferRelativeResize="0"/>
          <p:nvPr/>
        </p:nvPicPr>
        <p:blipFill rotWithShape="1">
          <a:blip r:embed="rId3">
            <a:alphaModFix/>
          </a:blip>
          <a:srcRect b="0" l="0" r="0" t="0"/>
          <a:stretch/>
        </p:blipFill>
        <p:spPr>
          <a:xfrm>
            <a:off x="0" y="304800"/>
            <a:ext cx="9144000" cy="5143500"/>
          </a:xfrm>
          <a:prstGeom prst="rect">
            <a:avLst/>
          </a:prstGeom>
          <a:noFill/>
          <a:ln>
            <a:noFill/>
          </a:ln>
        </p:spPr>
      </p:pic>
      <p:pic>
        <p:nvPicPr>
          <p:cNvPr id="112" name="Google Shape;112;p11"/>
          <p:cNvPicPr preferRelativeResize="0"/>
          <p:nvPr/>
        </p:nvPicPr>
        <p:blipFill rotWithShape="1">
          <a:blip r:embed="rId4">
            <a:alphaModFix/>
          </a:blip>
          <a:srcRect b="0" l="0" r="0" t="0"/>
          <a:stretch/>
        </p:blipFill>
        <p:spPr>
          <a:xfrm>
            <a:off x="5645738" y="3981364"/>
            <a:ext cx="3177175" cy="765107"/>
          </a:xfrm>
          <a:prstGeom prst="rect">
            <a:avLst/>
          </a:prstGeom>
          <a:noFill/>
          <a:ln>
            <a:noFill/>
          </a:ln>
        </p:spPr>
      </p:pic>
      <p:sp>
        <p:nvSpPr>
          <p:cNvPr id="113" name="Google Shape;113;p11"/>
          <p:cNvSpPr txBox="1"/>
          <p:nvPr/>
        </p:nvSpPr>
        <p:spPr>
          <a:xfrm>
            <a:off x="6354600" y="1089967"/>
            <a:ext cx="1531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400"/>
              </a:spcAft>
              <a:buClr>
                <a:srgbClr val="000000"/>
              </a:buClr>
              <a:buSzPts val="1200"/>
              <a:buFont typeface="Arial"/>
              <a:buNone/>
            </a:pPr>
            <a:r>
              <a:rPr b="1" i="0" lang="en" sz="1200" u="none" cap="none" strike="noStrike">
                <a:solidFill>
                  <a:srgbClr val="FFFFFF"/>
                </a:solidFill>
                <a:latin typeface="Calibri"/>
                <a:ea typeface="Calibri"/>
                <a:cs typeface="Calibri"/>
                <a:sym typeface="Calibri"/>
              </a:rPr>
              <a:t>XenonNT</a:t>
            </a:r>
            <a:endParaRPr b="0" i="0" sz="1200" u="none" cap="none" strike="noStrike">
              <a:solidFill>
                <a:srgbClr val="FFFFFF"/>
              </a:solidFill>
              <a:latin typeface="Calibri"/>
              <a:ea typeface="Calibri"/>
              <a:cs typeface="Calibri"/>
              <a:sym typeface="Calibri"/>
            </a:endParaRPr>
          </a:p>
        </p:txBody>
      </p:sp>
      <p:sp>
        <p:nvSpPr>
          <p:cNvPr id="114" name="Google Shape;114;p11"/>
          <p:cNvSpPr txBox="1"/>
          <p:nvPr/>
        </p:nvSpPr>
        <p:spPr>
          <a:xfrm>
            <a:off x="4704625" y="203800"/>
            <a:ext cx="1531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400"/>
              </a:spcAft>
              <a:buClr>
                <a:srgbClr val="000000"/>
              </a:buClr>
              <a:buSzPts val="1200"/>
              <a:buFont typeface="Arial"/>
              <a:buNone/>
            </a:pPr>
            <a:r>
              <a:rPr b="1" i="0" lang="en" sz="1200" u="none" cap="none" strike="noStrike">
                <a:solidFill>
                  <a:srgbClr val="FFFFFF"/>
                </a:solidFill>
                <a:latin typeface="Calibri"/>
                <a:ea typeface="Calibri"/>
                <a:cs typeface="Calibri"/>
                <a:sym typeface="Calibri"/>
              </a:rPr>
              <a:t>IceCube</a:t>
            </a:r>
            <a:endParaRPr b="0" i="0" sz="1200" u="none" cap="none" strike="noStrike">
              <a:solidFill>
                <a:srgbClr val="FFFFFF"/>
              </a:solidFill>
              <a:latin typeface="Calibri"/>
              <a:ea typeface="Calibri"/>
              <a:cs typeface="Calibri"/>
              <a:sym typeface="Calibri"/>
            </a:endParaRPr>
          </a:p>
        </p:txBody>
      </p:sp>
      <p:sp>
        <p:nvSpPr>
          <p:cNvPr id="115" name="Google Shape;115;p11"/>
          <p:cNvSpPr txBox="1"/>
          <p:nvPr/>
        </p:nvSpPr>
        <p:spPr>
          <a:xfrm>
            <a:off x="3838800" y="2849033"/>
            <a:ext cx="657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400"/>
              </a:spcAft>
              <a:buClr>
                <a:srgbClr val="000000"/>
              </a:buClr>
              <a:buSzPts val="1200"/>
              <a:buFont typeface="Arial"/>
              <a:buNone/>
            </a:pPr>
            <a:r>
              <a:rPr b="1" i="0" lang="en" sz="1200" u="none" cap="none" strike="noStrike">
                <a:solidFill>
                  <a:srgbClr val="FFFFFF"/>
                </a:solidFill>
                <a:latin typeface="Calibri"/>
                <a:ea typeface="Calibri"/>
                <a:cs typeface="Calibri"/>
                <a:sym typeface="Calibri"/>
              </a:rPr>
              <a:t>TACC</a:t>
            </a:r>
            <a:endParaRPr b="0" i="0" sz="1200" u="none" cap="none" strike="noStrike">
              <a:solidFill>
                <a:srgbClr val="FFFFFF"/>
              </a:solidFill>
              <a:latin typeface="Calibri"/>
              <a:ea typeface="Calibri"/>
              <a:cs typeface="Calibri"/>
              <a:sym typeface="Calibri"/>
            </a:endParaRPr>
          </a:p>
        </p:txBody>
      </p:sp>
      <p:sp>
        <p:nvSpPr>
          <p:cNvPr id="116" name="Google Shape;116;p11"/>
          <p:cNvSpPr txBox="1"/>
          <p:nvPr>
            <p:ph idx="12" type="sldNum"/>
          </p:nvPr>
        </p:nvSpPr>
        <p:spPr>
          <a:xfrm>
            <a:off x="8548658" y="53633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17" name="Google Shape;117;p11"/>
          <p:cNvSpPr txBox="1"/>
          <p:nvPr/>
        </p:nvSpPr>
        <p:spPr>
          <a:xfrm>
            <a:off x="4248725" y="1132061"/>
            <a:ext cx="1821000" cy="10260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1800"/>
              </a:spcBef>
              <a:spcAft>
                <a:spcPts val="400"/>
              </a:spcAft>
              <a:buClr>
                <a:srgbClr val="000000"/>
              </a:buClr>
              <a:buSzPts val="1200"/>
              <a:buFont typeface="Arial"/>
              <a:buNone/>
            </a:pPr>
            <a:r>
              <a:rPr b="1" i="0" lang="en" sz="1200" u="none" cap="none" strike="noStrike">
                <a:solidFill>
                  <a:srgbClr val="FFFFFF"/>
                </a:solidFill>
                <a:latin typeface="Calibri"/>
                <a:ea typeface="Calibri"/>
                <a:cs typeface="Calibri"/>
                <a:sym typeface="Calibri"/>
              </a:rPr>
              <a:t>PRISMS</a:t>
            </a:r>
            <a:br>
              <a:rPr b="1" i="0" lang="en" sz="1200" u="none" cap="none" strike="noStrike">
                <a:solidFill>
                  <a:srgbClr val="FFFFFF"/>
                </a:solidFill>
                <a:latin typeface="Calibri"/>
                <a:ea typeface="Calibri"/>
                <a:cs typeface="Calibri"/>
                <a:sym typeface="Calibri"/>
              </a:rPr>
            </a:br>
            <a:r>
              <a:rPr b="1" i="0" lang="en" sz="1200" u="none" cap="none" strike="noStrike">
                <a:solidFill>
                  <a:srgbClr val="FFFFFF"/>
                </a:solidFill>
                <a:latin typeface="Calibri"/>
                <a:ea typeface="Calibri"/>
                <a:cs typeface="Calibri"/>
                <a:sym typeface="Calibri"/>
              </a:rPr>
              <a:t>Materials </a:t>
            </a:r>
            <a:br>
              <a:rPr b="1" i="0" lang="en" sz="1200" u="none" cap="none" strike="noStrike">
                <a:solidFill>
                  <a:srgbClr val="FFFFFF"/>
                </a:solidFill>
                <a:latin typeface="Calibri"/>
                <a:ea typeface="Calibri"/>
                <a:cs typeface="Calibri"/>
                <a:sym typeface="Calibri"/>
              </a:rPr>
            </a:br>
            <a:r>
              <a:rPr b="1" i="0" lang="en" sz="1200" u="none" cap="none" strike="noStrike">
                <a:solidFill>
                  <a:srgbClr val="FFFFFF"/>
                </a:solidFill>
                <a:latin typeface="Calibri"/>
                <a:ea typeface="Calibri"/>
                <a:cs typeface="Calibri"/>
                <a:sym typeface="Calibri"/>
              </a:rPr>
              <a:t>Commons</a:t>
            </a:r>
            <a:br>
              <a:rPr b="1" i="0" lang="en" sz="1200" u="none" cap="none" strike="noStrike">
                <a:solidFill>
                  <a:srgbClr val="FFFFFF"/>
                </a:solidFill>
                <a:latin typeface="Calibri"/>
                <a:ea typeface="Calibri"/>
                <a:cs typeface="Calibri"/>
                <a:sym typeface="Calibri"/>
              </a:rPr>
            </a:br>
            <a:r>
              <a:rPr b="1" i="0" lang="en" sz="1200" u="none" cap="none" strike="noStrike">
                <a:solidFill>
                  <a:srgbClr val="FFFFFF"/>
                </a:solidFill>
                <a:latin typeface="Calibri"/>
                <a:ea typeface="Calibri"/>
                <a:cs typeface="Calibri"/>
                <a:sym typeface="Calibri"/>
              </a:rPr>
              <a:t>UMICH</a:t>
            </a:r>
            <a:endParaRPr b="1" i="0" sz="1200" u="none" cap="none" strike="noStrike">
              <a:solidFill>
                <a:srgbClr val="FFFFFF"/>
              </a:solidFill>
              <a:latin typeface="Calibri"/>
              <a:ea typeface="Calibri"/>
              <a:cs typeface="Calibri"/>
              <a:sym typeface="Calibri"/>
            </a:endParaRPr>
          </a:p>
        </p:txBody>
      </p:sp>
      <p:sp>
        <p:nvSpPr>
          <p:cNvPr id="118" name="Google Shape;118;p11"/>
          <p:cNvSpPr txBox="1"/>
          <p:nvPr/>
        </p:nvSpPr>
        <p:spPr>
          <a:xfrm>
            <a:off x="4865852" y="1808951"/>
            <a:ext cx="1093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400"/>
              </a:spcAft>
              <a:buClr>
                <a:srgbClr val="000000"/>
              </a:buClr>
              <a:buSzPts val="1200"/>
              <a:buFont typeface="Arial"/>
              <a:buNone/>
            </a:pPr>
            <a:r>
              <a:rPr b="1" i="0" lang="en" sz="1200" u="none" cap="none" strike="noStrike">
                <a:solidFill>
                  <a:srgbClr val="FFFFFF"/>
                </a:solidFill>
                <a:latin typeface="Calibri"/>
                <a:ea typeface="Calibri"/>
                <a:cs typeface="Calibri"/>
                <a:sym typeface="Calibri"/>
              </a:rPr>
              <a:t>CHESS/Cornell</a:t>
            </a:r>
            <a:endParaRPr b="1" i="0" sz="1200" u="none" cap="none" strike="noStrike">
              <a:solidFill>
                <a:srgbClr val="FFFFFF"/>
              </a:solidFill>
              <a:latin typeface="Calibri"/>
              <a:ea typeface="Calibri"/>
              <a:cs typeface="Calibri"/>
              <a:sym typeface="Calibri"/>
            </a:endParaRPr>
          </a:p>
        </p:txBody>
      </p:sp>
      <p:sp>
        <p:nvSpPr>
          <p:cNvPr id="119" name="Google Shape;119;p11"/>
          <p:cNvSpPr txBox="1"/>
          <p:nvPr/>
        </p:nvSpPr>
        <p:spPr>
          <a:xfrm>
            <a:off x="4495800" y="2480117"/>
            <a:ext cx="657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400"/>
              </a:spcAft>
              <a:buClr>
                <a:srgbClr val="000000"/>
              </a:buClr>
              <a:buSzPts val="1200"/>
              <a:buFont typeface="Arial"/>
              <a:buNone/>
            </a:pPr>
            <a:r>
              <a:rPr b="1" i="0" lang="en" sz="1200" u="none" cap="none" strike="noStrike">
                <a:solidFill>
                  <a:srgbClr val="FFFFFF"/>
                </a:solidFill>
                <a:latin typeface="Calibri"/>
                <a:ea typeface="Calibri"/>
                <a:cs typeface="Calibri"/>
                <a:sym typeface="Calibri"/>
              </a:rPr>
              <a:t>UTK</a:t>
            </a:r>
            <a:endParaRPr b="0" i="0" sz="1200" u="none" cap="none" strike="noStrike">
              <a:solidFill>
                <a:srgbClr val="FFFFFF"/>
              </a:solidFill>
              <a:latin typeface="Calibri"/>
              <a:ea typeface="Calibri"/>
              <a:cs typeface="Calibri"/>
              <a:sym typeface="Calibri"/>
            </a:endParaRPr>
          </a:p>
        </p:txBody>
      </p:sp>
      <p:sp>
        <p:nvSpPr>
          <p:cNvPr id="120" name="Google Shape;120;p11"/>
          <p:cNvSpPr txBox="1"/>
          <p:nvPr/>
        </p:nvSpPr>
        <p:spPr>
          <a:xfrm>
            <a:off x="4833425" y="2222200"/>
            <a:ext cx="657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400"/>
              </a:spcAft>
              <a:buClr>
                <a:srgbClr val="000000"/>
              </a:buClr>
              <a:buSzPts val="1200"/>
              <a:buFont typeface="Arial"/>
              <a:buNone/>
            </a:pPr>
            <a:r>
              <a:rPr b="1" i="0" lang="en" sz="1200" u="none" cap="none" strike="noStrike">
                <a:solidFill>
                  <a:srgbClr val="FFFFFF"/>
                </a:solidFill>
                <a:latin typeface="Calibri"/>
                <a:ea typeface="Calibri"/>
                <a:cs typeface="Calibri"/>
                <a:sym typeface="Calibri"/>
              </a:rPr>
              <a:t>JHU</a:t>
            </a:r>
            <a:endParaRPr b="0" i="0" sz="1200" u="none" cap="none" strike="noStrike">
              <a:solidFill>
                <a:srgbClr val="FFFFFF"/>
              </a:solidFill>
              <a:latin typeface="Calibri"/>
              <a:ea typeface="Calibri"/>
              <a:cs typeface="Calibri"/>
              <a:sym typeface="Calibri"/>
            </a:endParaRPr>
          </a:p>
        </p:txBody>
      </p:sp>
      <p:sp>
        <p:nvSpPr>
          <p:cNvPr id="121" name="Google Shape;121;p11"/>
          <p:cNvSpPr txBox="1"/>
          <p:nvPr/>
        </p:nvSpPr>
        <p:spPr>
          <a:xfrm>
            <a:off x="3408175" y="1800360"/>
            <a:ext cx="8712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400"/>
              </a:spcAft>
              <a:buClr>
                <a:srgbClr val="000000"/>
              </a:buClr>
              <a:buSzPts val="1200"/>
              <a:buFont typeface="Arial"/>
              <a:buNone/>
            </a:pPr>
            <a:r>
              <a:rPr b="1" i="0" lang="en" sz="1200" u="none" cap="none" strike="noStrike">
                <a:solidFill>
                  <a:srgbClr val="FFFFFF"/>
                </a:solidFill>
                <a:latin typeface="Calibri"/>
                <a:ea typeface="Calibri"/>
                <a:cs typeface="Calibri"/>
                <a:sym typeface="Calibri"/>
              </a:rPr>
              <a:t>UTAH/SCI</a:t>
            </a:r>
            <a:endParaRPr b="0" i="0" sz="1200" u="none" cap="none" strike="noStrike">
              <a:solidFill>
                <a:srgbClr val="FFFFFF"/>
              </a:solidFill>
              <a:latin typeface="Calibri"/>
              <a:ea typeface="Calibri"/>
              <a:cs typeface="Calibri"/>
              <a:sym typeface="Calibri"/>
            </a:endParaRPr>
          </a:p>
        </p:txBody>
      </p:sp>
      <p:sp>
        <p:nvSpPr>
          <p:cNvPr id="122" name="Google Shape;122;p11"/>
          <p:cNvSpPr txBox="1"/>
          <p:nvPr/>
        </p:nvSpPr>
        <p:spPr>
          <a:xfrm>
            <a:off x="4236376" y="2668200"/>
            <a:ext cx="6570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400"/>
              </a:spcAft>
              <a:buClr>
                <a:srgbClr val="000000"/>
              </a:buClr>
              <a:buSzPts val="1200"/>
              <a:buFont typeface="Arial"/>
              <a:buNone/>
            </a:pPr>
            <a:r>
              <a:rPr b="1" i="0" lang="en" sz="1200" u="none" cap="none" strike="noStrike">
                <a:solidFill>
                  <a:srgbClr val="FFFFFF"/>
                </a:solidFill>
                <a:latin typeface="Calibri"/>
                <a:ea typeface="Calibri"/>
                <a:cs typeface="Calibri"/>
                <a:sym typeface="Calibri"/>
              </a:rPr>
              <a:t>MS-CC</a:t>
            </a:r>
            <a:endParaRPr b="0" i="0" sz="1200" u="none" cap="none" strike="noStrike">
              <a:solidFill>
                <a:srgbClr val="FFFFFF"/>
              </a:solidFill>
              <a:latin typeface="Calibri"/>
              <a:ea typeface="Calibri"/>
              <a:cs typeface="Calibri"/>
              <a:sym typeface="Calibri"/>
            </a:endParaRPr>
          </a:p>
        </p:txBody>
      </p:sp>
      <p:sp>
        <p:nvSpPr>
          <p:cNvPr id="123" name="Google Shape;123;p11"/>
          <p:cNvSpPr txBox="1"/>
          <p:nvPr/>
        </p:nvSpPr>
        <p:spPr>
          <a:xfrm>
            <a:off x="2306875" y="2446783"/>
            <a:ext cx="10029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400"/>
              </a:spcAft>
              <a:buClr>
                <a:srgbClr val="000000"/>
              </a:buClr>
              <a:buSzPts val="1200"/>
              <a:buFont typeface="Arial"/>
              <a:buNone/>
            </a:pPr>
            <a:r>
              <a:rPr b="1" i="0" lang="en" sz="1200" u="none" cap="none" strike="noStrike">
                <a:solidFill>
                  <a:schemeClr val="lt1"/>
                </a:solidFill>
                <a:latin typeface="Calibri"/>
                <a:ea typeface="Calibri"/>
                <a:cs typeface="Calibri"/>
                <a:sym typeface="Calibri"/>
              </a:rPr>
              <a:t>SDSC </a:t>
            </a:r>
            <a:r>
              <a:rPr b="1" i="0" lang="en" sz="1200" u="none" cap="none" strike="noStrike">
                <a:solidFill>
                  <a:srgbClr val="000000"/>
                </a:solidFill>
                <a:latin typeface="Calibri"/>
                <a:ea typeface="Calibri"/>
                <a:cs typeface="Calibri"/>
                <a:sym typeface="Calibri"/>
              </a:rPr>
              <a:t>+ OSG</a:t>
            </a:r>
            <a:endParaRPr b="1" i="0" sz="1200" u="none" cap="none" strike="noStrike">
              <a:solidFill>
                <a:srgbClr val="000000"/>
              </a:solidFill>
              <a:latin typeface="Calibri"/>
              <a:ea typeface="Calibri"/>
              <a:cs typeface="Calibri"/>
              <a:sym typeface="Calibri"/>
            </a:endParaRPr>
          </a:p>
        </p:txBody>
      </p:sp>
      <p:sp>
        <p:nvSpPr>
          <p:cNvPr id="124" name="Google Shape;124;p11"/>
          <p:cNvSpPr txBox="1"/>
          <p:nvPr/>
        </p:nvSpPr>
        <p:spPr>
          <a:xfrm>
            <a:off x="5031225" y="1998020"/>
            <a:ext cx="16596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400"/>
              </a:spcAft>
              <a:buClr>
                <a:srgbClr val="000000"/>
              </a:buClr>
              <a:buSzPts val="1200"/>
              <a:buFont typeface="Arial"/>
              <a:buNone/>
            </a:pPr>
            <a:r>
              <a:rPr b="1" i="0" lang="en" sz="1200" u="none" cap="none" strike="noStrike">
                <a:solidFill>
                  <a:srgbClr val="FFFFFF"/>
                </a:solidFill>
                <a:latin typeface="Calibri"/>
                <a:ea typeface="Calibri"/>
                <a:cs typeface="Calibri"/>
                <a:sym typeface="Calibri"/>
              </a:rPr>
              <a:t>MGHPCC </a:t>
            </a:r>
            <a:r>
              <a:rPr b="1" i="0" lang="en" sz="1200" u="none" cap="none" strike="noStrike">
                <a:solidFill>
                  <a:schemeClr val="dk1"/>
                </a:solidFill>
                <a:latin typeface="Calibri"/>
                <a:ea typeface="Calibri"/>
                <a:cs typeface="Calibri"/>
                <a:sym typeface="Calibri"/>
              </a:rPr>
              <a:t>+ OSN</a:t>
            </a:r>
            <a:endParaRPr b="0" i="0" sz="1200" u="none" cap="none" strike="noStrike">
              <a:solidFill>
                <a:schemeClr val="dk1"/>
              </a:solidFill>
              <a:latin typeface="Calibri"/>
              <a:ea typeface="Calibri"/>
              <a:cs typeface="Calibri"/>
              <a:sym typeface="Calibri"/>
            </a:endParaRPr>
          </a:p>
        </p:txBody>
      </p:sp>
      <p:sp>
        <p:nvSpPr>
          <p:cNvPr id="125" name="Google Shape;125;p11"/>
          <p:cNvSpPr txBox="1"/>
          <p:nvPr/>
        </p:nvSpPr>
        <p:spPr>
          <a:xfrm>
            <a:off x="3591575" y="2488561"/>
            <a:ext cx="5487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400"/>
              </a:spcAft>
              <a:buClr>
                <a:srgbClr val="000000"/>
              </a:buClr>
              <a:buSzPts val="1200"/>
              <a:buFont typeface="Arial"/>
              <a:buNone/>
            </a:pPr>
            <a:r>
              <a:rPr b="1" i="0" lang="en" sz="1200" u="none" cap="none" strike="noStrike">
                <a:solidFill>
                  <a:srgbClr val="FFFFFF"/>
                </a:solidFill>
                <a:latin typeface="Calibri"/>
                <a:ea typeface="Calibri"/>
                <a:cs typeface="Calibri"/>
                <a:sym typeface="Calibri"/>
              </a:rPr>
              <a:t> SNL</a:t>
            </a:r>
            <a:endParaRPr b="0" i="0" sz="1200" u="none" cap="none" strike="noStrike">
              <a:solidFill>
                <a:srgbClr val="FFFFFF"/>
              </a:solidFill>
              <a:latin typeface="Calibri"/>
              <a:ea typeface="Calibri"/>
              <a:cs typeface="Calibri"/>
              <a:sym typeface="Calibri"/>
            </a:endParaRPr>
          </a:p>
        </p:txBody>
      </p:sp>
      <p:sp>
        <p:nvSpPr>
          <p:cNvPr id="126" name="Google Shape;126;p11"/>
          <p:cNvSpPr txBox="1"/>
          <p:nvPr/>
        </p:nvSpPr>
        <p:spPr>
          <a:xfrm>
            <a:off x="9240450" y="2543950"/>
            <a:ext cx="5487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Calibri"/>
                <a:ea typeface="Calibri"/>
                <a:cs typeface="Calibri"/>
                <a:sym typeface="Calibri"/>
              </a:rPr>
              <a:t>UTEP</a:t>
            </a:r>
            <a:endParaRPr b="1" i="0" sz="1200" u="none" cap="none" strike="noStrike">
              <a:solidFill>
                <a:srgbClr val="000000"/>
              </a:solidFill>
              <a:latin typeface="Calibri"/>
              <a:ea typeface="Calibri"/>
              <a:cs typeface="Calibri"/>
              <a:sym typeface="Calibri"/>
            </a:endParaRPr>
          </a:p>
        </p:txBody>
      </p:sp>
      <p:sp>
        <p:nvSpPr>
          <p:cNvPr id="127" name="Google Shape;127;p11"/>
          <p:cNvSpPr txBox="1"/>
          <p:nvPr/>
        </p:nvSpPr>
        <p:spPr>
          <a:xfrm>
            <a:off x="9190200" y="1873783"/>
            <a:ext cx="7896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Calibri"/>
                <a:ea typeface="Calibri"/>
                <a:cs typeface="Calibri"/>
                <a:sym typeface="Calibri"/>
              </a:rPr>
              <a:t>MCC</a:t>
            </a:r>
            <a:endParaRPr b="1" i="0" sz="1200" u="none" cap="none" strike="noStrike">
              <a:solidFill>
                <a:srgbClr val="000000"/>
              </a:solidFill>
              <a:latin typeface="Calibri"/>
              <a:ea typeface="Calibri"/>
              <a:cs typeface="Calibri"/>
              <a:sym typeface="Calibri"/>
            </a:endParaRPr>
          </a:p>
        </p:txBody>
      </p:sp>
      <p:sp>
        <p:nvSpPr>
          <p:cNvPr id="128" name="Google Shape;128;p11"/>
          <p:cNvSpPr txBox="1"/>
          <p:nvPr/>
        </p:nvSpPr>
        <p:spPr>
          <a:xfrm>
            <a:off x="9167275" y="2910422"/>
            <a:ext cx="8712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Calibri"/>
                <a:ea typeface="Calibri"/>
                <a:cs typeface="Calibri"/>
                <a:sym typeface="Calibri"/>
              </a:rPr>
              <a:t>JSUMS</a:t>
            </a:r>
            <a:endParaRPr b="1" i="0" sz="1200" u="none" cap="none" strike="noStrike">
              <a:solidFill>
                <a:srgbClr val="000000"/>
              </a:solidFill>
              <a:latin typeface="Calibri"/>
              <a:ea typeface="Calibri"/>
              <a:cs typeface="Calibri"/>
              <a:sym typeface="Calibri"/>
            </a:endParaRPr>
          </a:p>
        </p:txBody>
      </p:sp>
      <p:sp>
        <p:nvSpPr>
          <p:cNvPr id="129" name="Google Shape;129;p11"/>
          <p:cNvSpPr txBox="1"/>
          <p:nvPr/>
        </p:nvSpPr>
        <p:spPr>
          <a:xfrm>
            <a:off x="6068313" y="2987381"/>
            <a:ext cx="1531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400"/>
              </a:spcAft>
              <a:buClr>
                <a:srgbClr val="000000"/>
              </a:buClr>
              <a:buSzPts val="1200"/>
              <a:buFont typeface="Arial"/>
              <a:buNone/>
            </a:pPr>
            <a:r>
              <a:rPr b="1" i="0" lang="en" sz="1200" u="none" cap="none" strike="noStrike">
                <a:solidFill>
                  <a:schemeClr val="dk1"/>
                </a:solidFill>
                <a:latin typeface="Calibri"/>
                <a:ea typeface="Calibri"/>
                <a:cs typeface="Calibri"/>
                <a:sym typeface="Calibri"/>
              </a:rPr>
              <a:t>IBM Cloud</a:t>
            </a:r>
            <a:endParaRPr b="0" i="0" sz="1200" u="none" cap="none" strike="noStrike">
              <a:solidFill>
                <a:schemeClr val="dk1"/>
              </a:solidFill>
              <a:latin typeface="Calibri"/>
              <a:ea typeface="Calibri"/>
              <a:cs typeface="Calibri"/>
              <a:sym typeface="Calibri"/>
            </a:endParaRPr>
          </a:p>
        </p:txBody>
      </p:sp>
      <p:sp>
        <p:nvSpPr>
          <p:cNvPr id="130" name="Google Shape;130;p11"/>
          <p:cNvSpPr txBox="1"/>
          <p:nvPr/>
        </p:nvSpPr>
        <p:spPr>
          <a:xfrm>
            <a:off x="2733438" y="2999367"/>
            <a:ext cx="1531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400"/>
              </a:spcAft>
              <a:buClr>
                <a:srgbClr val="000000"/>
              </a:buClr>
              <a:buSzPts val="1200"/>
              <a:buFont typeface="Arial"/>
              <a:buNone/>
            </a:pPr>
            <a:r>
              <a:rPr b="1" i="0" lang="en" sz="1200" u="none" cap="none" strike="noStrike">
                <a:solidFill>
                  <a:srgbClr val="000000"/>
                </a:solidFill>
                <a:latin typeface="Calibri"/>
                <a:ea typeface="Calibri"/>
                <a:cs typeface="Calibri"/>
                <a:sym typeface="Calibri"/>
              </a:rPr>
              <a:t>XSEDE/ACCESS</a:t>
            </a:r>
            <a:endParaRPr b="1" i="0" sz="1200" u="none" cap="none" strike="noStrike">
              <a:solidFill>
                <a:srgbClr val="000000"/>
              </a:solidFill>
              <a:latin typeface="Calibri"/>
              <a:ea typeface="Calibri"/>
              <a:cs typeface="Calibri"/>
              <a:sym typeface="Calibri"/>
            </a:endParaRPr>
          </a:p>
        </p:txBody>
      </p:sp>
      <p:sp>
        <p:nvSpPr>
          <p:cNvPr id="131" name="Google Shape;131;p11"/>
          <p:cNvSpPr txBox="1"/>
          <p:nvPr/>
        </p:nvSpPr>
        <p:spPr>
          <a:xfrm>
            <a:off x="2476263" y="3297937"/>
            <a:ext cx="1531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400"/>
              </a:spcAft>
              <a:buClr>
                <a:srgbClr val="000000"/>
              </a:buClr>
              <a:buSzPts val="1200"/>
              <a:buFont typeface="Arial"/>
              <a:buNone/>
            </a:pPr>
            <a:r>
              <a:rPr b="1" i="0" lang="en" sz="1200" u="none" cap="none" strike="noStrike">
                <a:solidFill>
                  <a:schemeClr val="dk1"/>
                </a:solidFill>
                <a:latin typeface="Calibri"/>
                <a:ea typeface="Calibri"/>
                <a:cs typeface="Calibri"/>
                <a:sym typeface="Calibri"/>
              </a:rPr>
              <a:t>Jetstream2</a:t>
            </a:r>
            <a:endParaRPr b="1" i="0" sz="1200" u="none" cap="none" strike="noStrike">
              <a:solidFill>
                <a:schemeClr val="dk1"/>
              </a:solidFill>
              <a:latin typeface="Calibri"/>
              <a:ea typeface="Calibri"/>
              <a:cs typeface="Calibri"/>
              <a:sym typeface="Calibri"/>
            </a:endParaRPr>
          </a:p>
        </p:txBody>
      </p:sp>
      <p:sp>
        <p:nvSpPr>
          <p:cNvPr id="132" name="Google Shape;132;p11"/>
          <p:cNvSpPr txBox="1"/>
          <p:nvPr/>
        </p:nvSpPr>
        <p:spPr>
          <a:xfrm>
            <a:off x="5582549" y="3264172"/>
            <a:ext cx="2316000" cy="58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400"/>
              </a:spcAft>
              <a:buClr>
                <a:srgbClr val="000000"/>
              </a:buClr>
              <a:buSzPts val="1200"/>
              <a:buFont typeface="Arial"/>
              <a:buNone/>
            </a:pPr>
            <a:r>
              <a:rPr b="1" i="0" lang="en" sz="1200" u="none" cap="none" strike="noStrike">
                <a:solidFill>
                  <a:schemeClr val="dk1"/>
                </a:solidFill>
                <a:latin typeface="Calibri"/>
                <a:ea typeface="Calibri"/>
                <a:cs typeface="Calibri"/>
                <a:sym typeface="Calibri"/>
              </a:rPr>
              <a:t>             CloudBank </a:t>
            </a:r>
            <a:br>
              <a:rPr b="1" i="0" lang="en" sz="1200" u="none" cap="none" strike="noStrike">
                <a:solidFill>
                  <a:schemeClr val="dk1"/>
                </a:solidFill>
                <a:latin typeface="Calibri"/>
                <a:ea typeface="Calibri"/>
                <a:cs typeface="Calibri"/>
                <a:sym typeface="Calibri"/>
              </a:rPr>
            </a:br>
            <a:r>
              <a:rPr b="1" i="0" lang="en" sz="1200" u="none" cap="none" strike="noStrike">
                <a:solidFill>
                  <a:schemeClr val="dk1"/>
                </a:solidFill>
                <a:latin typeface="Calibri"/>
                <a:ea typeface="Calibri"/>
                <a:cs typeface="Calibri"/>
                <a:sym typeface="Calibri"/>
              </a:rPr>
              <a:t>(AWS, Azure, …)</a:t>
            </a:r>
            <a:endParaRPr b="1" i="0" sz="1200" u="none" cap="none" strike="noStrike">
              <a:solidFill>
                <a:schemeClr val="dk1"/>
              </a:solidFill>
              <a:latin typeface="Calibri"/>
              <a:ea typeface="Calibri"/>
              <a:cs typeface="Calibri"/>
              <a:sym typeface="Calibri"/>
            </a:endParaRPr>
          </a:p>
        </p:txBody>
      </p:sp>
      <p:sp>
        <p:nvSpPr>
          <p:cNvPr id="133" name="Google Shape;133;p11"/>
          <p:cNvSpPr txBox="1"/>
          <p:nvPr/>
        </p:nvSpPr>
        <p:spPr>
          <a:xfrm>
            <a:off x="2973088" y="3547450"/>
            <a:ext cx="1531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400"/>
              </a:spcAft>
              <a:buClr>
                <a:srgbClr val="000000"/>
              </a:buClr>
              <a:buSzPts val="1200"/>
              <a:buFont typeface="Arial"/>
              <a:buNone/>
            </a:pPr>
            <a:r>
              <a:rPr b="1" i="0" lang="en" sz="1200" u="none" cap="none" strike="noStrike">
                <a:solidFill>
                  <a:srgbClr val="000000"/>
                </a:solidFill>
                <a:latin typeface="Calibri"/>
                <a:ea typeface="Calibri"/>
                <a:cs typeface="Calibri"/>
                <a:sym typeface="Calibri"/>
              </a:rPr>
              <a:t>CloudLab</a:t>
            </a:r>
            <a:endParaRPr b="1" i="0" sz="1200" u="none" cap="none" strike="noStrike">
              <a:solidFill>
                <a:srgbClr val="000000"/>
              </a:solidFill>
              <a:latin typeface="Calibri"/>
              <a:ea typeface="Calibri"/>
              <a:cs typeface="Calibri"/>
              <a:sym typeface="Calibri"/>
            </a:endParaRPr>
          </a:p>
        </p:txBody>
      </p:sp>
      <p:sp>
        <p:nvSpPr>
          <p:cNvPr id="134" name="Google Shape;134;p11"/>
          <p:cNvSpPr txBox="1"/>
          <p:nvPr/>
        </p:nvSpPr>
        <p:spPr>
          <a:xfrm>
            <a:off x="2687863" y="3756867"/>
            <a:ext cx="1531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400"/>
              </a:spcAft>
              <a:buClr>
                <a:srgbClr val="000000"/>
              </a:buClr>
              <a:buSzPts val="1200"/>
              <a:buFont typeface="Arial"/>
              <a:buNone/>
            </a:pPr>
            <a:r>
              <a:rPr b="1" i="0" lang="en" sz="1200" u="none" cap="none" strike="noStrike">
                <a:solidFill>
                  <a:srgbClr val="000000"/>
                </a:solidFill>
                <a:latin typeface="Calibri"/>
                <a:ea typeface="Calibri"/>
                <a:cs typeface="Calibri"/>
                <a:sym typeface="Calibri"/>
              </a:rPr>
              <a:t>Chameleon</a:t>
            </a:r>
            <a:endParaRPr b="1" i="0" sz="1200" u="none" cap="none" strike="noStrike">
              <a:solidFill>
                <a:srgbClr val="000000"/>
              </a:solidFill>
              <a:latin typeface="Calibri"/>
              <a:ea typeface="Calibri"/>
              <a:cs typeface="Calibri"/>
              <a:sym typeface="Calibri"/>
            </a:endParaRPr>
          </a:p>
        </p:txBody>
      </p:sp>
      <p:sp>
        <p:nvSpPr>
          <p:cNvPr id="135" name="Google Shape;135;p11"/>
          <p:cNvSpPr txBox="1"/>
          <p:nvPr/>
        </p:nvSpPr>
        <p:spPr>
          <a:xfrm>
            <a:off x="3680688" y="2282353"/>
            <a:ext cx="1531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400"/>
              </a:spcAft>
              <a:buClr>
                <a:srgbClr val="000000"/>
              </a:buClr>
              <a:buSzPts val="1200"/>
              <a:buFont typeface="Arial"/>
              <a:buNone/>
            </a:pPr>
            <a:r>
              <a:rPr b="1" i="0" lang="en" sz="1200" u="none" cap="none" strike="noStrike">
                <a:solidFill>
                  <a:srgbClr val="000000"/>
                </a:solidFill>
                <a:latin typeface="Calibri"/>
                <a:ea typeface="Calibri"/>
                <a:cs typeface="Calibri"/>
                <a:sym typeface="Calibri"/>
              </a:rPr>
              <a:t>Internet2</a:t>
            </a:r>
            <a:endParaRPr b="1" i="0" sz="1200" u="none" cap="none" strike="noStrike">
              <a:solidFill>
                <a:srgbClr val="000000"/>
              </a:solidFill>
              <a:latin typeface="Calibri"/>
              <a:ea typeface="Calibri"/>
              <a:cs typeface="Calibri"/>
              <a:sym typeface="Calibri"/>
            </a:endParaRPr>
          </a:p>
        </p:txBody>
      </p:sp>
      <p:sp>
        <p:nvSpPr>
          <p:cNvPr id="136" name="Google Shape;136;p11"/>
          <p:cNvSpPr txBox="1"/>
          <p:nvPr/>
        </p:nvSpPr>
        <p:spPr>
          <a:xfrm>
            <a:off x="2891475" y="1904061"/>
            <a:ext cx="5487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400"/>
              </a:spcAft>
              <a:buClr>
                <a:srgbClr val="000000"/>
              </a:buClr>
              <a:buSzPts val="1200"/>
              <a:buFont typeface="Arial"/>
              <a:buNone/>
            </a:pPr>
            <a:r>
              <a:rPr b="1" i="0" lang="en" sz="1200" u="none" cap="none" strike="noStrike">
                <a:solidFill>
                  <a:srgbClr val="FFFFFF"/>
                </a:solidFill>
                <a:latin typeface="Calibri"/>
                <a:ea typeface="Calibri"/>
                <a:cs typeface="Calibri"/>
                <a:sym typeface="Calibri"/>
              </a:rPr>
              <a:t>LLNL</a:t>
            </a:r>
            <a:endParaRPr b="0" i="0" sz="1200" u="none" cap="none" strike="noStrike">
              <a:solidFill>
                <a:srgbClr val="FFFFFF"/>
              </a:solidFill>
              <a:latin typeface="Calibri"/>
              <a:ea typeface="Calibri"/>
              <a:cs typeface="Calibri"/>
              <a:sym typeface="Calibri"/>
            </a:endParaRPr>
          </a:p>
        </p:txBody>
      </p:sp>
      <p:sp>
        <p:nvSpPr>
          <p:cNvPr id="137" name="Google Shape;137;p11"/>
          <p:cNvSpPr txBox="1"/>
          <p:nvPr/>
        </p:nvSpPr>
        <p:spPr>
          <a:xfrm>
            <a:off x="3582900" y="1998922"/>
            <a:ext cx="5487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400"/>
              </a:spcAft>
              <a:buClr>
                <a:srgbClr val="000000"/>
              </a:buClr>
              <a:buSzPts val="1200"/>
              <a:buFont typeface="Arial"/>
              <a:buNone/>
            </a:pPr>
            <a:r>
              <a:rPr b="1" i="0" lang="en" sz="1200" u="none" cap="none" strike="noStrike">
                <a:solidFill>
                  <a:srgbClr val="FFFFFF"/>
                </a:solidFill>
                <a:latin typeface="Calibri"/>
                <a:ea typeface="Calibri"/>
                <a:cs typeface="Calibri"/>
                <a:sym typeface="Calibri"/>
              </a:rPr>
              <a:t>CHPC</a:t>
            </a:r>
            <a:endParaRPr b="0" i="0" sz="1200" u="none" cap="none" strike="noStrike">
              <a:solidFill>
                <a:srgbClr val="FFFFFF"/>
              </a:solidFill>
              <a:latin typeface="Calibri"/>
              <a:ea typeface="Calibri"/>
              <a:cs typeface="Calibri"/>
              <a:sym typeface="Calibri"/>
            </a:endParaRPr>
          </a:p>
        </p:txBody>
      </p:sp>
      <p:sp>
        <p:nvSpPr>
          <p:cNvPr id="138" name="Google Shape;138;p11"/>
          <p:cNvSpPr txBox="1"/>
          <p:nvPr/>
        </p:nvSpPr>
        <p:spPr>
          <a:xfrm>
            <a:off x="2992663" y="4095533"/>
            <a:ext cx="1531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800"/>
              </a:spcBef>
              <a:spcAft>
                <a:spcPts val="400"/>
              </a:spcAft>
              <a:buClr>
                <a:srgbClr val="000000"/>
              </a:buClr>
              <a:buSzPts val="1200"/>
              <a:buFont typeface="Arial"/>
              <a:buNone/>
            </a:pPr>
            <a:r>
              <a:rPr b="1" i="0" lang="en" sz="1200" u="none" cap="none" strike="noStrike">
                <a:solidFill>
                  <a:srgbClr val="000000"/>
                </a:solidFill>
                <a:latin typeface="Calibri"/>
                <a:ea typeface="Calibri"/>
                <a:cs typeface="Calibri"/>
                <a:sym typeface="Calibri"/>
              </a:rPr>
              <a:t>CyVerse</a:t>
            </a:r>
            <a:endParaRPr b="1" i="0" sz="1200" u="none" cap="none" strike="noStrike">
              <a:solidFill>
                <a:srgbClr val="000000"/>
              </a:solidFill>
              <a:latin typeface="Calibri"/>
              <a:ea typeface="Calibri"/>
              <a:cs typeface="Calibri"/>
              <a:sym typeface="Calibri"/>
            </a:endParaRPr>
          </a:p>
        </p:txBody>
      </p:sp>
      <p:sp>
        <p:nvSpPr>
          <p:cNvPr id="139" name="Google Shape;139;p11"/>
          <p:cNvSpPr txBox="1"/>
          <p:nvPr/>
        </p:nvSpPr>
        <p:spPr>
          <a:xfrm>
            <a:off x="0" y="4743067"/>
            <a:ext cx="5356500" cy="769500"/>
          </a:xfrm>
          <a:prstGeom prst="rect">
            <a:avLst/>
          </a:prstGeom>
          <a:solidFill>
            <a:srgbClr val="FFFFFF"/>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700"/>
              <a:buFont typeface="Arial"/>
              <a:buNone/>
            </a:pPr>
            <a:r>
              <a:rPr b="1" i="0" lang="en" sz="1900" u="none" cap="none" strike="noStrike">
                <a:solidFill>
                  <a:srgbClr val="F6B26B"/>
                </a:solidFill>
                <a:latin typeface="Calibri"/>
                <a:ea typeface="Calibri"/>
                <a:cs typeface="Calibri"/>
                <a:sym typeface="Calibri"/>
              </a:rPr>
              <a:t>Integrate across a wide range of stakeholders and systems. From classrooms, to cloud, and HPC.</a:t>
            </a:r>
            <a:endParaRPr b="1" i="0" sz="1900" u="none" cap="none" strike="noStrike">
              <a:solidFill>
                <a:srgbClr val="93C47D"/>
              </a:solidFill>
              <a:latin typeface="Calibri"/>
              <a:ea typeface="Calibri"/>
              <a:cs typeface="Calibri"/>
              <a:sym typeface="Calibri"/>
            </a:endParaRPr>
          </a:p>
        </p:txBody>
      </p:sp>
      <p:sp>
        <p:nvSpPr>
          <p:cNvPr id="140" name="Google Shape;140;p11"/>
          <p:cNvSpPr/>
          <p:nvPr/>
        </p:nvSpPr>
        <p:spPr>
          <a:xfrm>
            <a:off x="7324450" y="0"/>
            <a:ext cx="2210700" cy="1157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41" name="Google Shape;141;p11"/>
          <p:cNvPicPr preferRelativeResize="0"/>
          <p:nvPr/>
        </p:nvPicPr>
        <p:blipFill rotWithShape="1">
          <a:blip r:embed="rId5">
            <a:alphaModFix/>
          </a:blip>
          <a:srcRect b="0" l="0" r="0" t="0"/>
          <a:stretch/>
        </p:blipFill>
        <p:spPr>
          <a:xfrm>
            <a:off x="7514243" y="112454"/>
            <a:ext cx="1616756" cy="84393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id="146" name="Google Shape;146;p12"/>
          <p:cNvPicPr preferRelativeResize="0"/>
          <p:nvPr/>
        </p:nvPicPr>
        <p:blipFill rotWithShape="1">
          <a:blip r:embed="rId3">
            <a:alphaModFix/>
          </a:blip>
          <a:srcRect b="0" l="0" r="0" t="0"/>
          <a:stretch/>
        </p:blipFill>
        <p:spPr>
          <a:xfrm>
            <a:off x="1600200" y="550333"/>
            <a:ext cx="7327050" cy="4402426"/>
          </a:xfrm>
          <a:prstGeom prst="rect">
            <a:avLst/>
          </a:prstGeom>
          <a:noFill/>
          <a:ln>
            <a:noFill/>
          </a:ln>
        </p:spPr>
      </p:pic>
      <p:sp>
        <p:nvSpPr>
          <p:cNvPr id="147" name="Google Shape;147;p12"/>
          <p:cNvSpPr/>
          <p:nvPr/>
        </p:nvSpPr>
        <p:spPr>
          <a:xfrm>
            <a:off x="-683725" y="1329694"/>
            <a:ext cx="6361200" cy="3134700"/>
          </a:xfrm>
          <a:prstGeom prst="homePlate">
            <a:avLst>
              <a:gd fmla="val 50000" name="adj"/>
            </a:avLst>
          </a:pr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12"/>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149" name="Google Shape;149;p12"/>
          <p:cNvPicPr preferRelativeResize="0"/>
          <p:nvPr/>
        </p:nvPicPr>
        <p:blipFill rotWithShape="1">
          <a:blip r:embed="rId4">
            <a:alphaModFix/>
          </a:blip>
          <a:srcRect b="0" l="0" r="0" t="0"/>
          <a:stretch/>
        </p:blipFill>
        <p:spPr>
          <a:xfrm>
            <a:off x="182097" y="554496"/>
            <a:ext cx="1166789" cy="609900"/>
          </a:xfrm>
          <a:prstGeom prst="rect">
            <a:avLst/>
          </a:prstGeom>
          <a:noFill/>
          <a:ln>
            <a:noFill/>
          </a:ln>
        </p:spPr>
      </p:pic>
      <p:sp>
        <p:nvSpPr>
          <p:cNvPr id="150" name="Google Shape;150;p12"/>
          <p:cNvSpPr txBox="1"/>
          <p:nvPr>
            <p:ph idx="4294967295" type="title"/>
          </p:nvPr>
        </p:nvSpPr>
        <p:spPr>
          <a:xfrm>
            <a:off x="180975" y="1682750"/>
            <a:ext cx="8782200" cy="61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solidFill>
                  <a:srgbClr val="FEFEFE"/>
                </a:solidFill>
              </a:rPr>
              <a:t>The IDEA of NSDF:</a:t>
            </a:r>
            <a:endParaRPr b="1">
              <a:solidFill>
                <a:srgbClr val="FEFEFE"/>
              </a:solidFill>
            </a:endParaRPr>
          </a:p>
          <a:p>
            <a:pPr indent="0" lvl="0" marL="0" rtl="0" algn="l">
              <a:lnSpc>
                <a:spcPct val="100000"/>
              </a:lnSpc>
              <a:spcBef>
                <a:spcPts val="0"/>
              </a:spcBef>
              <a:spcAft>
                <a:spcPts val="0"/>
              </a:spcAft>
              <a:buSzPct val="111111"/>
              <a:buNone/>
            </a:pPr>
            <a:r>
              <a:rPr lang="en">
                <a:solidFill>
                  <a:srgbClr val="FEFEFE"/>
                </a:solidFill>
              </a:rPr>
              <a:t>Provide an easy to deploy software-</a:t>
            </a:r>
            <a:endParaRPr>
              <a:solidFill>
                <a:srgbClr val="FEFEFE"/>
              </a:solidFill>
            </a:endParaRPr>
          </a:p>
          <a:p>
            <a:pPr indent="0" lvl="0" marL="0" rtl="0" algn="l">
              <a:lnSpc>
                <a:spcPct val="100000"/>
              </a:lnSpc>
              <a:spcBef>
                <a:spcPts val="0"/>
              </a:spcBef>
              <a:spcAft>
                <a:spcPts val="0"/>
              </a:spcAft>
              <a:buSzPct val="111111"/>
              <a:buNone/>
            </a:pPr>
            <a:r>
              <a:rPr lang="en">
                <a:solidFill>
                  <a:srgbClr val="FEFEFE"/>
                </a:solidFill>
              </a:rPr>
              <a:t>stack, as an </a:t>
            </a:r>
            <a:r>
              <a:rPr b="1" lang="en" u="sng">
                <a:solidFill>
                  <a:srgbClr val="FEFEFE"/>
                </a:solidFill>
              </a:rPr>
              <a:t>Entry Point</a:t>
            </a:r>
            <a:r>
              <a:rPr lang="en">
                <a:solidFill>
                  <a:srgbClr val="FEFEFE"/>
                </a:solidFill>
              </a:rPr>
              <a:t> to allow</a:t>
            </a:r>
            <a:endParaRPr>
              <a:solidFill>
                <a:srgbClr val="FEFEFE"/>
              </a:solidFill>
            </a:endParaRPr>
          </a:p>
          <a:p>
            <a:pPr indent="0" lvl="0" marL="0" rtl="0" algn="l">
              <a:lnSpc>
                <a:spcPct val="100000"/>
              </a:lnSpc>
              <a:spcBef>
                <a:spcPts val="0"/>
              </a:spcBef>
              <a:spcAft>
                <a:spcPts val="0"/>
              </a:spcAft>
              <a:buSzPct val="111111"/>
              <a:buNone/>
            </a:pPr>
            <a:r>
              <a:rPr lang="en">
                <a:solidFill>
                  <a:srgbClr val="FEFEFE"/>
                </a:solidFill>
              </a:rPr>
              <a:t>connecting and interacting with wide</a:t>
            </a:r>
            <a:endParaRPr>
              <a:solidFill>
                <a:srgbClr val="FEFEFE"/>
              </a:solidFill>
            </a:endParaRPr>
          </a:p>
          <a:p>
            <a:pPr indent="0" lvl="0" marL="0" rtl="0" algn="l">
              <a:lnSpc>
                <a:spcPct val="100000"/>
              </a:lnSpc>
              <a:spcBef>
                <a:spcPts val="0"/>
              </a:spcBef>
              <a:spcAft>
                <a:spcPts val="0"/>
              </a:spcAft>
              <a:buSzPct val="111111"/>
              <a:buNone/>
            </a:pPr>
            <a:r>
              <a:rPr lang="en">
                <a:solidFill>
                  <a:srgbClr val="FEFEFE"/>
                </a:solidFill>
              </a:rPr>
              <a:t>range of research infrastructure.</a:t>
            </a:r>
            <a:endParaRPr b="1">
              <a:solidFill>
                <a:srgbClr val="FEFEFE"/>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3"/>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156" name="Google Shape;156;p13"/>
          <p:cNvPicPr preferRelativeResize="0"/>
          <p:nvPr/>
        </p:nvPicPr>
        <p:blipFill rotWithShape="1">
          <a:blip r:embed="rId3">
            <a:alphaModFix/>
          </a:blip>
          <a:srcRect b="0" l="0" r="0" t="0"/>
          <a:stretch/>
        </p:blipFill>
        <p:spPr>
          <a:xfrm>
            <a:off x="1600200" y="550333"/>
            <a:ext cx="7327050" cy="4402426"/>
          </a:xfrm>
          <a:prstGeom prst="rect">
            <a:avLst/>
          </a:prstGeom>
          <a:noFill/>
          <a:ln>
            <a:noFill/>
          </a:ln>
        </p:spPr>
      </p:pic>
      <p:pic>
        <p:nvPicPr>
          <p:cNvPr id="157" name="Google Shape;157;p13"/>
          <p:cNvPicPr preferRelativeResize="0"/>
          <p:nvPr/>
        </p:nvPicPr>
        <p:blipFill rotWithShape="1">
          <a:blip r:embed="rId4">
            <a:alphaModFix/>
          </a:blip>
          <a:srcRect b="0" l="0" r="0" t="0"/>
          <a:stretch/>
        </p:blipFill>
        <p:spPr>
          <a:xfrm>
            <a:off x="182097" y="554496"/>
            <a:ext cx="1166789" cy="609900"/>
          </a:xfrm>
          <a:prstGeom prst="rect">
            <a:avLst/>
          </a:prstGeom>
          <a:noFill/>
          <a:ln>
            <a:noFill/>
          </a:ln>
        </p:spPr>
      </p:pic>
      <p:sp>
        <p:nvSpPr>
          <p:cNvPr id="158" name="Google Shape;158;p13"/>
          <p:cNvSpPr/>
          <p:nvPr/>
        </p:nvSpPr>
        <p:spPr>
          <a:xfrm>
            <a:off x="6290544" y="426111"/>
            <a:ext cx="1431900" cy="1104300"/>
          </a:xfrm>
          <a:prstGeom prst="roundRect">
            <a:avLst>
              <a:gd fmla="val 16667" name="adj"/>
            </a:avLst>
          </a:prstGeom>
          <a:solidFill>
            <a:srgbClr val="000000"/>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F6B26B"/>
                </a:solidFill>
                <a:latin typeface="Arial"/>
                <a:ea typeface="Arial"/>
                <a:cs typeface="Arial"/>
                <a:sym typeface="Arial"/>
              </a:rPr>
              <a:t>Scientists</a:t>
            </a:r>
            <a:br>
              <a:rPr b="1" i="0" lang="en" sz="1400" u="none" cap="none" strike="noStrike">
                <a:solidFill>
                  <a:srgbClr val="F6B26B"/>
                </a:solidFill>
                <a:latin typeface="Arial"/>
                <a:ea typeface="Arial"/>
                <a:cs typeface="Arial"/>
                <a:sym typeface="Arial"/>
              </a:rPr>
            </a:br>
            <a:r>
              <a:rPr b="1" i="0" lang="en" sz="1400" u="none" cap="none" strike="noStrike">
                <a:solidFill>
                  <a:srgbClr val="F6B26B"/>
                </a:solidFill>
                <a:latin typeface="Arial"/>
                <a:ea typeface="Arial"/>
                <a:cs typeface="Arial"/>
                <a:sym typeface="Arial"/>
              </a:rPr>
              <a:t>Educators</a:t>
            </a:r>
            <a:endParaRPr b="1" i="0" sz="1400" u="none" cap="none" strike="noStrike">
              <a:solidFill>
                <a:srgbClr val="F6B26B"/>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F6B26B"/>
                </a:solidFill>
                <a:latin typeface="Arial"/>
                <a:ea typeface="Arial"/>
                <a:cs typeface="Arial"/>
                <a:sym typeface="Arial"/>
              </a:rPr>
              <a:t>Students</a:t>
            </a:r>
            <a:endParaRPr b="1" i="0" sz="1400" u="none" cap="none" strike="noStrike">
              <a:solidFill>
                <a:srgbClr val="F6B26B"/>
              </a:solidFill>
              <a:latin typeface="Arial"/>
              <a:ea typeface="Arial"/>
              <a:cs typeface="Arial"/>
              <a:sym typeface="Arial"/>
            </a:endParaRPr>
          </a:p>
        </p:txBody>
      </p:sp>
      <p:sp>
        <p:nvSpPr>
          <p:cNvPr id="159" name="Google Shape;159;p13"/>
          <p:cNvSpPr/>
          <p:nvPr/>
        </p:nvSpPr>
        <p:spPr>
          <a:xfrm>
            <a:off x="6256700" y="2141972"/>
            <a:ext cx="1914600" cy="677700"/>
          </a:xfrm>
          <a:prstGeom prst="roundRect">
            <a:avLst>
              <a:gd fmla="val 16667" name="adj"/>
            </a:avLst>
          </a:prstGeom>
          <a:solidFill>
            <a:srgbClr val="000000"/>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Arial"/>
                <a:ea typeface="Arial"/>
                <a:cs typeface="Arial"/>
                <a:sym typeface="Arial"/>
              </a:rPr>
              <a:t>Middleware/Service</a:t>
            </a:r>
            <a:br>
              <a:rPr b="1" i="0" lang="en" sz="1400" u="none" cap="none" strike="noStrike">
                <a:solidFill>
                  <a:srgbClr val="FFFFFF"/>
                </a:solidFill>
                <a:latin typeface="Arial"/>
                <a:ea typeface="Arial"/>
                <a:cs typeface="Arial"/>
                <a:sym typeface="Arial"/>
              </a:rPr>
            </a:br>
            <a:r>
              <a:rPr b="1" i="0" lang="en" sz="1400" u="none" cap="none" strike="noStrike">
                <a:solidFill>
                  <a:srgbClr val="FFFFFF"/>
                </a:solidFill>
                <a:latin typeface="Arial"/>
                <a:ea typeface="Arial"/>
                <a:cs typeface="Arial"/>
                <a:sym typeface="Arial"/>
              </a:rPr>
              <a:t>Developers</a:t>
            </a:r>
            <a:endParaRPr b="1" i="0" sz="1400" u="none" cap="none" strike="noStrike">
              <a:solidFill>
                <a:srgbClr val="FFFFFF"/>
              </a:solidFill>
              <a:latin typeface="Arial"/>
              <a:ea typeface="Arial"/>
              <a:cs typeface="Arial"/>
              <a:sym typeface="Arial"/>
            </a:endParaRPr>
          </a:p>
        </p:txBody>
      </p:sp>
      <p:sp>
        <p:nvSpPr>
          <p:cNvPr id="160" name="Google Shape;160;p13"/>
          <p:cNvSpPr/>
          <p:nvPr/>
        </p:nvSpPr>
        <p:spPr>
          <a:xfrm>
            <a:off x="4104650" y="1086194"/>
            <a:ext cx="1352700" cy="677700"/>
          </a:xfrm>
          <a:prstGeom prst="roundRect">
            <a:avLst>
              <a:gd fmla="val 16667" name="adj"/>
            </a:avLst>
          </a:prstGeom>
          <a:solidFill>
            <a:srgbClr val="000000"/>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Arial"/>
                <a:ea typeface="Arial"/>
                <a:cs typeface="Arial"/>
                <a:sym typeface="Arial"/>
              </a:rPr>
              <a:t>Application</a:t>
            </a:r>
            <a:br>
              <a:rPr b="1" i="0" lang="en" sz="1400" u="none" cap="none" strike="noStrike">
                <a:solidFill>
                  <a:srgbClr val="FFFFFF"/>
                </a:solidFill>
                <a:latin typeface="Arial"/>
                <a:ea typeface="Arial"/>
                <a:cs typeface="Arial"/>
                <a:sym typeface="Arial"/>
              </a:rPr>
            </a:br>
            <a:r>
              <a:rPr b="1" i="0" lang="en" sz="1400" u="none" cap="none" strike="noStrike">
                <a:solidFill>
                  <a:srgbClr val="FFFFFF"/>
                </a:solidFill>
                <a:latin typeface="Arial"/>
                <a:ea typeface="Arial"/>
                <a:cs typeface="Arial"/>
                <a:sym typeface="Arial"/>
              </a:rPr>
              <a:t>Developers</a:t>
            </a:r>
            <a:endParaRPr b="1" i="0" sz="1400" u="none" cap="none" strike="noStrike">
              <a:solidFill>
                <a:srgbClr val="FFFFFF"/>
              </a:solidFill>
              <a:latin typeface="Arial"/>
              <a:ea typeface="Arial"/>
              <a:cs typeface="Arial"/>
              <a:sym typeface="Arial"/>
            </a:endParaRPr>
          </a:p>
        </p:txBody>
      </p:sp>
      <p:sp>
        <p:nvSpPr>
          <p:cNvPr id="161" name="Google Shape;161;p13"/>
          <p:cNvSpPr/>
          <p:nvPr/>
        </p:nvSpPr>
        <p:spPr>
          <a:xfrm>
            <a:off x="121087" y="4063972"/>
            <a:ext cx="1593600" cy="761700"/>
          </a:xfrm>
          <a:prstGeom prst="roundRect">
            <a:avLst>
              <a:gd fmla="val 16667" name="adj"/>
            </a:avLst>
          </a:prstGeom>
          <a:solidFill>
            <a:srgbClr val="000000"/>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Arial"/>
                <a:ea typeface="Arial"/>
                <a:cs typeface="Arial"/>
                <a:sym typeface="Arial"/>
              </a:rPr>
              <a:t>Infrastructure</a:t>
            </a:r>
            <a:endParaRPr b="1" i="0" sz="14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Arial"/>
                <a:ea typeface="Arial"/>
                <a:cs typeface="Arial"/>
                <a:sym typeface="Arial"/>
              </a:rPr>
              <a:t>Providers</a:t>
            </a:r>
            <a:endParaRPr b="1" i="0" sz="1400" u="none" cap="none" strike="noStrike">
              <a:solidFill>
                <a:srgbClr val="FFFFFF"/>
              </a:solidFill>
              <a:latin typeface="Arial"/>
              <a:ea typeface="Arial"/>
              <a:cs typeface="Arial"/>
              <a:sym typeface="Arial"/>
            </a:endParaRPr>
          </a:p>
        </p:txBody>
      </p:sp>
      <p:sp>
        <p:nvSpPr>
          <p:cNvPr id="162" name="Google Shape;162;p13"/>
          <p:cNvSpPr txBox="1"/>
          <p:nvPr>
            <p:ph idx="4294967295" type="title"/>
          </p:nvPr>
        </p:nvSpPr>
        <p:spPr>
          <a:xfrm>
            <a:off x="180975" y="582083"/>
            <a:ext cx="8782200" cy="61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b="1"/>
          </a:p>
          <a:p>
            <a:pPr indent="0" lvl="0" marL="0" rtl="0" algn="l">
              <a:lnSpc>
                <a:spcPct val="100000"/>
              </a:lnSpc>
              <a:spcBef>
                <a:spcPts val="0"/>
              </a:spcBef>
              <a:spcAft>
                <a:spcPts val="0"/>
              </a:spcAft>
              <a:buSzPct val="111111"/>
              <a:buNone/>
            </a:pPr>
            <a:r>
              <a:t/>
            </a:r>
            <a:endParaRPr b="1"/>
          </a:p>
          <a:p>
            <a:pPr indent="0" lvl="0" marL="0" rtl="0" algn="l">
              <a:lnSpc>
                <a:spcPct val="100000"/>
              </a:lnSpc>
              <a:spcBef>
                <a:spcPts val="0"/>
              </a:spcBef>
              <a:spcAft>
                <a:spcPts val="0"/>
              </a:spcAft>
              <a:buSzPct val="111111"/>
              <a:buNone/>
            </a:pPr>
            <a:r>
              <a:rPr b="1" lang="en" u="sng"/>
              <a:t>Entry </a:t>
            </a:r>
            <a:endParaRPr b="1" u="sng"/>
          </a:p>
          <a:p>
            <a:pPr indent="0" lvl="0" marL="0" rtl="0" algn="l">
              <a:lnSpc>
                <a:spcPct val="100000"/>
              </a:lnSpc>
              <a:spcBef>
                <a:spcPts val="0"/>
              </a:spcBef>
              <a:spcAft>
                <a:spcPts val="0"/>
              </a:spcAft>
              <a:buSzPct val="111111"/>
              <a:buNone/>
            </a:pPr>
            <a:r>
              <a:rPr b="1" lang="en" u="sng"/>
              <a:t>Point</a:t>
            </a:r>
            <a:endParaRPr b="1" u="sng"/>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4"/>
          <p:cNvSpPr txBox="1"/>
          <p:nvPr>
            <p:ph idx="12" type="sldNum"/>
          </p:nvPr>
        </p:nvSpPr>
        <p:spPr>
          <a:xfrm>
            <a:off x="8548658" y="5287186"/>
            <a:ext cx="548700" cy="4374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168" name="Google Shape;168;p14"/>
          <p:cNvPicPr preferRelativeResize="0"/>
          <p:nvPr/>
        </p:nvPicPr>
        <p:blipFill rotWithShape="1">
          <a:blip r:embed="rId3">
            <a:alphaModFix/>
          </a:blip>
          <a:srcRect b="0" l="0" r="0" t="0"/>
          <a:stretch/>
        </p:blipFill>
        <p:spPr>
          <a:xfrm>
            <a:off x="1600200" y="550333"/>
            <a:ext cx="7327050" cy="4402426"/>
          </a:xfrm>
          <a:prstGeom prst="rect">
            <a:avLst/>
          </a:prstGeom>
          <a:noFill/>
          <a:ln>
            <a:noFill/>
          </a:ln>
        </p:spPr>
      </p:pic>
      <p:pic>
        <p:nvPicPr>
          <p:cNvPr id="169" name="Google Shape;169;p14"/>
          <p:cNvPicPr preferRelativeResize="0"/>
          <p:nvPr/>
        </p:nvPicPr>
        <p:blipFill rotWithShape="1">
          <a:blip r:embed="rId4">
            <a:alphaModFix/>
          </a:blip>
          <a:srcRect b="0" l="0" r="0" t="0"/>
          <a:stretch/>
        </p:blipFill>
        <p:spPr>
          <a:xfrm>
            <a:off x="182097" y="554496"/>
            <a:ext cx="1166789" cy="609900"/>
          </a:xfrm>
          <a:prstGeom prst="rect">
            <a:avLst/>
          </a:prstGeom>
          <a:noFill/>
          <a:ln>
            <a:noFill/>
          </a:ln>
        </p:spPr>
      </p:pic>
      <p:sp>
        <p:nvSpPr>
          <p:cNvPr id="170" name="Google Shape;170;p14"/>
          <p:cNvSpPr/>
          <p:nvPr/>
        </p:nvSpPr>
        <p:spPr>
          <a:xfrm>
            <a:off x="2545550" y="4765861"/>
            <a:ext cx="720900" cy="555900"/>
          </a:xfrm>
          <a:prstGeom prst="roundRect">
            <a:avLst>
              <a:gd fmla="val 16667" name="adj"/>
            </a:avLst>
          </a:prstGeom>
          <a:solidFill>
            <a:srgbClr val="000000"/>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Arial"/>
                <a:ea typeface="Arial"/>
                <a:cs typeface="Arial"/>
                <a:sym typeface="Arial"/>
              </a:rPr>
              <a:t>HPC</a:t>
            </a:r>
            <a:endParaRPr b="1" i="0" sz="1400" u="none" cap="none" strike="noStrike">
              <a:solidFill>
                <a:srgbClr val="FFFFFF"/>
              </a:solidFill>
              <a:latin typeface="Arial"/>
              <a:ea typeface="Arial"/>
              <a:cs typeface="Arial"/>
              <a:sym typeface="Arial"/>
            </a:endParaRPr>
          </a:p>
        </p:txBody>
      </p:sp>
      <p:sp>
        <p:nvSpPr>
          <p:cNvPr id="171" name="Google Shape;171;p14"/>
          <p:cNvSpPr/>
          <p:nvPr/>
        </p:nvSpPr>
        <p:spPr>
          <a:xfrm>
            <a:off x="3730049" y="4765861"/>
            <a:ext cx="1593600" cy="761700"/>
          </a:xfrm>
          <a:prstGeom prst="roundRect">
            <a:avLst>
              <a:gd fmla="val 16667" name="adj"/>
            </a:avLst>
          </a:prstGeom>
          <a:solidFill>
            <a:srgbClr val="000000"/>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Arial"/>
                <a:ea typeface="Arial"/>
                <a:cs typeface="Arial"/>
                <a:sym typeface="Arial"/>
              </a:rPr>
              <a:t>Commercial</a:t>
            </a:r>
            <a:endParaRPr b="1" i="0" sz="14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Arial"/>
                <a:ea typeface="Arial"/>
                <a:cs typeface="Arial"/>
                <a:sym typeface="Arial"/>
              </a:rPr>
              <a:t>Clouds</a:t>
            </a:r>
            <a:endParaRPr b="1" i="0" sz="1400" u="none" cap="none" strike="noStrike">
              <a:solidFill>
                <a:srgbClr val="FFFFFF"/>
              </a:solidFill>
              <a:latin typeface="Arial"/>
              <a:ea typeface="Arial"/>
              <a:cs typeface="Arial"/>
              <a:sym typeface="Arial"/>
            </a:endParaRPr>
          </a:p>
        </p:txBody>
      </p:sp>
      <p:sp>
        <p:nvSpPr>
          <p:cNvPr id="172" name="Google Shape;172;p14"/>
          <p:cNvSpPr/>
          <p:nvPr/>
        </p:nvSpPr>
        <p:spPr>
          <a:xfrm>
            <a:off x="6130775" y="4765861"/>
            <a:ext cx="1549800" cy="642300"/>
          </a:xfrm>
          <a:prstGeom prst="roundRect">
            <a:avLst>
              <a:gd fmla="val 16667" name="adj"/>
            </a:avLst>
          </a:prstGeom>
          <a:solidFill>
            <a:srgbClr val="000000"/>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Arial"/>
                <a:ea typeface="Arial"/>
                <a:cs typeface="Arial"/>
                <a:sym typeface="Arial"/>
              </a:rPr>
              <a:t>Science</a:t>
            </a:r>
            <a:endParaRPr b="1" i="0" sz="14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Arial"/>
                <a:ea typeface="Arial"/>
                <a:cs typeface="Arial"/>
                <a:sym typeface="Arial"/>
              </a:rPr>
              <a:t>Clouds/Grids</a:t>
            </a:r>
            <a:endParaRPr b="1" i="0" sz="1400" u="none" cap="none" strike="noStrike">
              <a:solidFill>
                <a:srgbClr val="FFFFFF"/>
              </a:solidFill>
              <a:latin typeface="Arial"/>
              <a:ea typeface="Arial"/>
              <a:cs typeface="Arial"/>
              <a:sym typeface="Arial"/>
            </a:endParaRPr>
          </a:p>
        </p:txBody>
      </p:sp>
      <p:sp>
        <p:nvSpPr>
          <p:cNvPr id="173" name="Google Shape;173;p14"/>
          <p:cNvSpPr/>
          <p:nvPr/>
        </p:nvSpPr>
        <p:spPr>
          <a:xfrm>
            <a:off x="6290544" y="426111"/>
            <a:ext cx="1431900" cy="1104300"/>
          </a:xfrm>
          <a:prstGeom prst="roundRect">
            <a:avLst>
              <a:gd fmla="val 16667" name="adj"/>
            </a:avLst>
          </a:prstGeom>
          <a:solidFill>
            <a:srgbClr val="000000"/>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Arial"/>
                <a:ea typeface="Arial"/>
                <a:cs typeface="Arial"/>
                <a:sym typeface="Arial"/>
              </a:rPr>
              <a:t>Scientists</a:t>
            </a:r>
            <a:br>
              <a:rPr b="1" i="0" lang="en" sz="1400" u="none" cap="none" strike="noStrike">
                <a:solidFill>
                  <a:srgbClr val="FFFFFF"/>
                </a:solidFill>
                <a:latin typeface="Arial"/>
                <a:ea typeface="Arial"/>
                <a:cs typeface="Arial"/>
                <a:sym typeface="Arial"/>
              </a:rPr>
            </a:br>
            <a:r>
              <a:rPr b="1" i="0" lang="en" sz="1400" u="none" cap="none" strike="noStrike">
                <a:solidFill>
                  <a:srgbClr val="FFFFFF"/>
                </a:solidFill>
                <a:latin typeface="Arial"/>
                <a:ea typeface="Arial"/>
                <a:cs typeface="Arial"/>
                <a:sym typeface="Arial"/>
              </a:rPr>
              <a:t>Educators</a:t>
            </a:r>
            <a:endParaRPr b="1" i="0" sz="14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Arial"/>
                <a:ea typeface="Arial"/>
                <a:cs typeface="Arial"/>
                <a:sym typeface="Arial"/>
              </a:rPr>
              <a:t>Students</a:t>
            </a:r>
            <a:endParaRPr b="1" i="0" sz="1400" u="none" cap="none" strike="noStrike">
              <a:solidFill>
                <a:srgbClr val="FFFFFF"/>
              </a:solidFill>
              <a:latin typeface="Arial"/>
              <a:ea typeface="Arial"/>
              <a:cs typeface="Arial"/>
              <a:sym typeface="Arial"/>
            </a:endParaRPr>
          </a:p>
        </p:txBody>
      </p:sp>
      <p:sp>
        <p:nvSpPr>
          <p:cNvPr id="174" name="Google Shape;174;p14"/>
          <p:cNvSpPr/>
          <p:nvPr/>
        </p:nvSpPr>
        <p:spPr>
          <a:xfrm>
            <a:off x="6256700" y="2141972"/>
            <a:ext cx="1914600" cy="677700"/>
          </a:xfrm>
          <a:prstGeom prst="roundRect">
            <a:avLst>
              <a:gd fmla="val 16667" name="adj"/>
            </a:avLst>
          </a:prstGeom>
          <a:solidFill>
            <a:srgbClr val="000000"/>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Arial"/>
                <a:ea typeface="Arial"/>
                <a:cs typeface="Arial"/>
                <a:sym typeface="Arial"/>
              </a:rPr>
              <a:t>Middleware/Service</a:t>
            </a:r>
            <a:br>
              <a:rPr b="1" i="0" lang="en" sz="1400" u="none" cap="none" strike="noStrike">
                <a:solidFill>
                  <a:srgbClr val="FFFFFF"/>
                </a:solidFill>
                <a:latin typeface="Arial"/>
                <a:ea typeface="Arial"/>
                <a:cs typeface="Arial"/>
                <a:sym typeface="Arial"/>
              </a:rPr>
            </a:br>
            <a:r>
              <a:rPr b="1" i="0" lang="en" sz="1400" u="none" cap="none" strike="noStrike">
                <a:solidFill>
                  <a:srgbClr val="FFFFFF"/>
                </a:solidFill>
                <a:latin typeface="Arial"/>
                <a:ea typeface="Arial"/>
                <a:cs typeface="Arial"/>
                <a:sym typeface="Arial"/>
              </a:rPr>
              <a:t>Developers</a:t>
            </a:r>
            <a:endParaRPr b="1" i="0" sz="1400" u="none" cap="none" strike="noStrike">
              <a:solidFill>
                <a:srgbClr val="FFFFFF"/>
              </a:solidFill>
              <a:latin typeface="Arial"/>
              <a:ea typeface="Arial"/>
              <a:cs typeface="Arial"/>
              <a:sym typeface="Arial"/>
            </a:endParaRPr>
          </a:p>
        </p:txBody>
      </p:sp>
      <p:sp>
        <p:nvSpPr>
          <p:cNvPr id="175" name="Google Shape;175;p14"/>
          <p:cNvSpPr/>
          <p:nvPr/>
        </p:nvSpPr>
        <p:spPr>
          <a:xfrm>
            <a:off x="4104650" y="1086194"/>
            <a:ext cx="1352700" cy="677700"/>
          </a:xfrm>
          <a:prstGeom prst="roundRect">
            <a:avLst>
              <a:gd fmla="val 16667" name="adj"/>
            </a:avLst>
          </a:prstGeom>
          <a:solidFill>
            <a:srgbClr val="000000"/>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Arial"/>
                <a:ea typeface="Arial"/>
                <a:cs typeface="Arial"/>
                <a:sym typeface="Arial"/>
              </a:rPr>
              <a:t>Application</a:t>
            </a:r>
            <a:br>
              <a:rPr b="1" i="0" lang="en" sz="1400" u="none" cap="none" strike="noStrike">
                <a:solidFill>
                  <a:srgbClr val="FFFFFF"/>
                </a:solidFill>
                <a:latin typeface="Arial"/>
                <a:ea typeface="Arial"/>
                <a:cs typeface="Arial"/>
                <a:sym typeface="Arial"/>
              </a:rPr>
            </a:br>
            <a:r>
              <a:rPr b="1" i="0" lang="en" sz="1400" u="none" cap="none" strike="noStrike">
                <a:solidFill>
                  <a:srgbClr val="FFFFFF"/>
                </a:solidFill>
                <a:latin typeface="Arial"/>
                <a:ea typeface="Arial"/>
                <a:cs typeface="Arial"/>
                <a:sym typeface="Arial"/>
              </a:rPr>
              <a:t>Developers</a:t>
            </a:r>
            <a:endParaRPr b="1" i="0" sz="1400" u="none" cap="none" strike="noStrike">
              <a:solidFill>
                <a:srgbClr val="FFFFFF"/>
              </a:solidFill>
              <a:latin typeface="Arial"/>
              <a:ea typeface="Arial"/>
              <a:cs typeface="Arial"/>
              <a:sym typeface="Arial"/>
            </a:endParaRPr>
          </a:p>
        </p:txBody>
      </p:sp>
      <p:sp>
        <p:nvSpPr>
          <p:cNvPr id="176" name="Google Shape;176;p14"/>
          <p:cNvSpPr/>
          <p:nvPr/>
        </p:nvSpPr>
        <p:spPr>
          <a:xfrm>
            <a:off x="121087" y="4063972"/>
            <a:ext cx="1593600" cy="761700"/>
          </a:xfrm>
          <a:prstGeom prst="roundRect">
            <a:avLst>
              <a:gd fmla="val 16667" name="adj"/>
            </a:avLst>
          </a:prstGeom>
          <a:solidFill>
            <a:srgbClr val="000000"/>
          </a:solidFill>
          <a:ln cap="flat" cmpd="sng" w="9525">
            <a:solidFill>
              <a:srgbClr val="1F49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Arial"/>
                <a:ea typeface="Arial"/>
                <a:cs typeface="Arial"/>
                <a:sym typeface="Arial"/>
              </a:rPr>
              <a:t>Infrastructure</a:t>
            </a:r>
            <a:endParaRPr b="1" i="0" sz="14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Arial"/>
                <a:ea typeface="Arial"/>
                <a:cs typeface="Arial"/>
                <a:sym typeface="Arial"/>
              </a:rPr>
              <a:t>Providers</a:t>
            </a:r>
            <a:endParaRPr b="1" i="0" sz="1400" u="none" cap="none" strike="noStrike">
              <a:solidFill>
                <a:srgbClr val="FFFFFF"/>
              </a:solidFill>
              <a:latin typeface="Arial"/>
              <a:ea typeface="Arial"/>
              <a:cs typeface="Arial"/>
              <a:sym typeface="Arial"/>
            </a:endParaRPr>
          </a:p>
        </p:txBody>
      </p:sp>
      <p:sp>
        <p:nvSpPr>
          <p:cNvPr id="177" name="Google Shape;177;p14"/>
          <p:cNvSpPr txBox="1"/>
          <p:nvPr>
            <p:ph idx="4294967295" type="title"/>
          </p:nvPr>
        </p:nvSpPr>
        <p:spPr>
          <a:xfrm>
            <a:off x="180975" y="582083"/>
            <a:ext cx="8782200" cy="6141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t/>
            </a:r>
            <a:endParaRPr b="1"/>
          </a:p>
          <a:p>
            <a:pPr indent="0" lvl="0" marL="0" rtl="0" algn="l">
              <a:lnSpc>
                <a:spcPct val="100000"/>
              </a:lnSpc>
              <a:spcBef>
                <a:spcPts val="0"/>
              </a:spcBef>
              <a:spcAft>
                <a:spcPts val="0"/>
              </a:spcAft>
              <a:buSzPct val="111111"/>
              <a:buNone/>
            </a:pPr>
            <a:r>
              <a:t/>
            </a:r>
            <a:endParaRPr b="1"/>
          </a:p>
          <a:p>
            <a:pPr indent="0" lvl="0" marL="0" rtl="0" algn="l">
              <a:lnSpc>
                <a:spcPct val="100000"/>
              </a:lnSpc>
              <a:spcBef>
                <a:spcPts val="0"/>
              </a:spcBef>
              <a:spcAft>
                <a:spcPts val="0"/>
              </a:spcAft>
              <a:buSzPct val="111111"/>
              <a:buNone/>
            </a:pPr>
            <a:r>
              <a:rPr b="1" lang="en" u="sng"/>
              <a:t>Entry </a:t>
            </a:r>
            <a:endParaRPr b="1" u="sng"/>
          </a:p>
          <a:p>
            <a:pPr indent="0" lvl="0" marL="0" rtl="0" algn="l">
              <a:lnSpc>
                <a:spcPct val="100000"/>
              </a:lnSpc>
              <a:spcBef>
                <a:spcPts val="0"/>
              </a:spcBef>
              <a:spcAft>
                <a:spcPts val="0"/>
              </a:spcAft>
              <a:buSzPct val="111111"/>
              <a:buNone/>
            </a:pPr>
            <a:r>
              <a:rPr b="1" lang="en" u="sng"/>
              <a:t>Point</a:t>
            </a:r>
            <a:endParaRPr b="1" u="sng"/>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